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2" r:id="rId4"/>
    <p:sldId id="283" r:id="rId5"/>
    <p:sldId id="297" r:id="rId6"/>
    <p:sldId id="298" r:id="rId7"/>
    <p:sldId id="285" r:id="rId8"/>
    <p:sldId id="279" r:id="rId9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5E3F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047" autoAdjust="0"/>
    <p:restoredTop sz="95423" autoAdjust="0"/>
  </p:normalViewPr>
  <p:slideViewPr>
    <p:cSldViewPr>
      <p:cViewPr varScale="1">
        <p:scale>
          <a:sx n="115" d="100"/>
          <a:sy n="115" d="100"/>
        </p:scale>
        <p:origin x="11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73E0CAE-86CC-452B-8440-851E39DC8982}" type="datetimeFigureOut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299B421-8046-4172-882C-A02D06B5E48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23534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090" tIns="46044" rIns="92090" bIns="4604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090" tIns="46044" rIns="92090" bIns="4604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3459A3-921E-4903-867B-06E4ECE31CB0}" type="datetimeFigureOut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0" tIns="46044" rIns="92090" bIns="46044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2090" tIns="46044" rIns="92090" bIns="46044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2090" tIns="46044" rIns="92090" bIns="4604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2090" tIns="46044" rIns="92090" bIns="460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62761CD-52BC-41B0-A0CD-DFAEA78DA3B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21979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E851D92-EDB9-4984-9126-A7F5B1B0F9CD}" type="slidenum">
              <a:rPr lang="ru-RU" altLang="ru-RU" smtClean="0">
                <a:latin typeface="Calibri" pitchFamily="34" charset="0"/>
              </a:rPr>
              <a:pPr/>
              <a:t>3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49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C14EBA0-1869-4B64-977C-57306125D622}" type="slidenum">
              <a:rPr lang="ru-RU" altLang="ru-RU" smtClean="0">
                <a:latin typeface="Calibri" pitchFamily="34" charset="0"/>
              </a:rPr>
              <a:pPr/>
              <a:t>4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23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C14EBA0-1869-4B64-977C-57306125D622}" type="slidenum">
              <a:rPr lang="ru-RU" altLang="ru-RU" smtClean="0">
                <a:latin typeface="Calibri" pitchFamily="34" charset="0"/>
              </a:rPr>
              <a:pPr/>
              <a:t>5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48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5ED465C-F6CD-480F-A92C-A312FD72AAAA}" type="slidenum">
              <a:rPr lang="ru-RU" altLang="ru-RU" smtClean="0">
                <a:latin typeface="Calibri" pitchFamily="34" charset="0"/>
              </a:rPr>
              <a:pPr/>
              <a:t>8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580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03125-E6FD-48E8-B866-5854D0683971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716D5-C425-44E1-A991-8EBCFE39ADA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44109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BB64F-11F6-48F8-9706-4D77EFF46BAF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66D97-25BC-4396-B3B6-E663DEFA904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08109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B509-BD5C-4F15-9E4A-2004C323DDA8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20C83-1F90-4DA9-A5F5-F3A02CCA323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16953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106BD-E149-48E7-8F64-906AFC1214A0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49F37-580B-4B3B-A42A-42F76430F4A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47388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835BD-2C56-4E65-B775-61EDE39671ED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0FBC-780F-4FE5-9BA9-92A05089F02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00579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11F3-7341-4103-AFBA-D5179E2597E4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B825-ABA7-4E3D-9C90-815470A7D2C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59614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F37B8-8807-4EA5-9315-26EB64FB779D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C10E6-ADE9-4EE4-99C2-787F6FC9C20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63685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69B4B-7C18-45F0-BF86-2D5EA5FB4CE3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77E6E-6AE3-4FFD-B33F-8B72A87314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26703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13894-1871-494F-B0D5-ACDF6D812ED2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3AE0D-75F1-4595-8FA1-6ABE1689F5C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79334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9869F-8055-4087-84A9-5F2C1216D1D0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24371-C965-47E4-9F8C-37697493DD4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36244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561DD-7573-43AC-A77C-95E9C3AD822B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01F0C-E83D-4625-A7F8-62D45838E4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38788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9B9785-609D-486A-949B-96A2502742C9}" type="datetime1">
              <a:rPr lang="ru-RU"/>
              <a:pPr>
                <a:defRPr/>
              </a:pPr>
              <a:t>29.03.2024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20659BF-5D17-49A5-AD70-7002E267F71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88840"/>
            <a:ext cx="9144000" cy="2808312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Ежегодный отчет о деятельности </a:t>
            </a:r>
            <a:b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ТОО</a:t>
            </a:r>
            <a:r>
              <a:rPr lang="en-US" altLang="ru-RU" sz="2400" b="1" dirty="0" smtClean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«</a:t>
            </a:r>
            <a:r>
              <a:rPr lang="ru-RU" altLang="ru-RU" sz="2400" b="1" dirty="0" err="1" smtClean="0">
                <a:solidFill>
                  <a:schemeClr val="bg1"/>
                </a:solidFill>
                <a:cs typeface="Calibri" pitchFamily="34" charset="0"/>
              </a:rPr>
              <a:t>Экибастузская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 ГРЭС-1 </a:t>
            </a:r>
            <a:r>
              <a:rPr lang="ru-RU" altLang="ru-RU" sz="2400" b="1" dirty="0" err="1" smtClean="0">
                <a:solidFill>
                  <a:schemeClr val="bg1"/>
                </a:solidFill>
                <a:cs typeface="Calibri" pitchFamily="34" charset="0"/>
              </a:rPr>
              <a:t>им.Б.Нуржанова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»</a:t>
            </a:r>
            <a:b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по предоставлению </a:t>
            </a: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регулируемых услуг 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по</a:t>
            </a:r>
            <a:r>
              <a:rPr lang="en-US" altLang="ru-RU" sz="2400" b="1" dirty="0" smtClean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отводу сточных 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вод</a:t>
            </a:r>
            <a:r>
              <a:rPr lang="en-US" altLang="ru-RU" sz="2400" b="1" dirty="0" smtClean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 и подаче воды по распределительным сетям</a:t>
            </a:r>
            <a:r>
              <a:rPr lang="ru-RU" altLang="ru-RU" sz="2400" b="1" dirty="0" smtClean="0">
                <a:solidFill>
                  <a:srgbClr val="FF0000"/>
                </a:solidFill>
                <a:cs typeface="Calibri" pitchFamily="34" charset="0"/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  <a:cs typeface="Calibr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перед потребителями и иными заинтересованными лицами</a:t>
            </a:r>
            <a:r>
              <a:rPr lang="en-US" altLang="ru-RU" sz="2400" b="1" dirty="0" smtClean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за 202</a:t>
            </a:r>
            <a:r>
              <a:rPr lang="en-US" altLang="ru-RU" sz="2400" b="1" dirty="0" smtClean="0">
                <a:solidFill>
                  <a:schemeClr val="bg1"/>
                </a:solidFill>
                <a:cs typeface="Calibri" pitchFamily="34" charset="0"/>
              </a:rPr>
              <a:t>3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 год.</a:t>
            </a:r>
            <a:endParaRPr kumimoji="1" lang="en-US" altLang="ko-KR" sz="2400" b="1" dirty="0" smtClean="0">
              <a:solidFill>
                <a:schemeClr val="bg1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6216650"/>
            <a:ext cx="6400800" cy="307975"/>
          </a:xfrm>
        </p:spPr>
        <p:txBody>
          <a:bodyPr lIns="92075" tIns="46038" rIns="92075" bIns="46038" anchor="ctr" anchorCtr="1">
            <a:spAutoFit/>
          </a:bodyPr>
          <a:lstStyle/>
          <a:p>
            <a:pPr>
              <a:spcBef>
                <a:spcPct val="100000"/>
              </a:spcBef>
            </a:pPr>
            <a:r>
              <a:rPr lang="ru-RU" altLang="ko-KR" sz="1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Апрель 202</a:t>
            </a:r>
            <a:r>
              <a:rPr lang="en-US" altLang="ko-KR" sz="1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4</a:t>
            </a:r>
            <a:r>
              <a:rPr lang="ru-RU" altLang="ko-KR" sz="1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года</a:t>
            </a:r>
            <a:endParaRPr lang="ko-KR" altLang="en-US" sz="14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5430"/>
            <a:ext cx="2880320" cy="1019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263" y="71438"/>
            <a:ext cx="8893175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Общая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0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2906814-30E0-4EEF-B9DD-F46F3AA7EBC3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2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95288" y="620688"/>
            <a:ext cx="8425184" cy="714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2"/>
          <p:cNvSpPr txBox="1">
            <a:spLocks/>
          </p:cNvSpPr>
          <p:nvPr/>
        </p:nvSpPr>
        <p:spPr bwMode="auto">
          <a:xfrm>
            <a:off x="395288" y="3861048"/>
            <a:ext cx="8280400" cy="288032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900" dirty="0">
                <a:latin typeface="Arial" pitchFamily="34" charset="0"/>
                <a:cs typeface="Arial" pitchFamily="34" charset="0"/>
              </a:rPr>
              <a:t>ГРЭС-1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состоит из 8-ми энергоблоков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номинальной мощностью 500 МВт. Общая установленная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мощность - 4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000 МВт. Общий годовой (номинальный проектный) отпуск электроэнергии с шин станции составляет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25 924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млн.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кВт/час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. Энергоблоки введены в эксплуатацию в 1980-1984 годах и  конструктивно выполнены отдельными единицами (моно энергоблоки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);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связанных мощностей на станции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нет;</a:t>
            </a:r>
            <a:endParaRPr lang="ru-RU" sz="9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900" dirty="0">
                <a:latin typeface="Arial" pitchFamily="34" charset="0"/>
                <a:cs typeface="Arial" pitchFamily="34" charset="0"/>
              </a:rPr>
              <a:t>Основное топливо – Экибастузский уголь с проектной теплотворной способностью 3870 ккал/кг. Номинальный проектный расход основного топлива станцией составляет 15,6 млн. тонн в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год;</a:t>
            </a:r>
            <a:endParaRPr lang="ru-RU" sz="9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900" dirty="0">
                <a:latin typeface="Arial" pitchFamily="34" charset="0"/>
                <a:cs typeface="Arial" pitchFamily="34" charset="0"/>
              </a:rPr>
              <a:t>Источником водоснабжения станции является канал «Иртыш-Караганда имени </a:t>
            </a:r>
            <a:r>
              <a:rPr lang="ru-RU" sz="900" dirty="0" err="1">
                <a:latin typeface="Arial" pitchFamily="34" charset="0"/>
                <a:cs typeface="Arial" pitchFamily="34" charset="0"/>
              </a:rPr>
              <a:t>Сатпаева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», который сообщается с водохранилищем станции, созданным в котловане озера </a:t>
            </a:r>
            <a:r>
              <a:rPr lang="ru-RU" sz="900" dirty="0" err="1">
                <a:latin typeface="Arial" pitchFamily="34" charset="0"/>
                <a:cs typeface="Arial" pitchFamily="34" charset="0"/>
              </a:rPr>
              <a:t>Женгельды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900" dirty="0">
                <a:latin typeface="Arial" pitchFamily="34" charset="0"/>
                <a:cs typeface="Arial" pitchFamily="34" charset="0"/>
              </a:rPr>
              <a:t>Исходная вода из </a:t>
            </a:r>
            <a:r>
              <a:rPr lang="ru-RU" sz="900" dirty="0" err="1">
                <a:latin typeface="Arial" pitchFamily="34" charset="0"/>
                <a:cs typeface="Arial" pitchFamily="34" charset="0"/>
              </a:rPr>
              <a:t>водовыпуска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 ПК-1204+46 канала №35  канала Иртыш-Караганда самотеком подается на насосы сырой воды (НСВ) 3 шт. Насосами сырой воды исходная (техническая) вода протекает по водопроводу сырой воды, проходящий через главный корпус, и подается потребителям в тепличный комплекс и завод металлоконструкций. Система водоотведения канализационных стоков состоит из канализационных насосных станций (КНС №1,2,3), системы канализационных коллекторов и колодцев (для </a:t>
            </a:r>
            <a:r>
              <a:rPr lang="ru-RU" sz="900" dirty="0" err="1">
                <a:latin typeface="Arial" pitchFamily="34" charset="0"/>
                <a:cs typeface="Arial" pitchFamily="34" charset="0"/>
              </a:rPr>
              <a:t>хоз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-бытовых стоков и производственных стоков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раздельно);</a:t>
            </a:r>
            <a:endParaRPr lang="ru-RU" sz="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Приказом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РГУ «Департамент Комитета по регулированию естественных монополий и защите конкуренции по Павлодарской области» от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20 августа 2021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года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№77-ОД ТОО «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Экибастузская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ГРЭС-1 им.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Б.Нуржанова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» было включено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в местный раздел Государственного регистра субъектов естественных монополий по Павлодарской области по виду деятельности: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отвод сточных вод, подача воды по распределительным сетям. </a:t>
            </a:r>
            <a:endParaRPr lang="ru-RU" sz="7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9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7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SzPct val="90000"/>
              <a:buFont typeface="Arial" charset="0"/>
              <a:buNone/>
              <a:defRPr/>
            </a:pPr>
            <a:endParaRPr lang="ru-RU" altLang="ru-RU" sz="7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310979" y="874893"/>
            <a:ext cx="6785817" cy="2794123"/>
            <a:chOff x="1098550" y="850900"/>
            <a:chExt cx="8710613" cy="3268663"/>
          </a:xfrm>
        </p:grpSpPr>
        <p:sp>
          <p:nvSpPr>
            <p:cNvPr id="12" name="Freeform 9"/>
            <p:cNvSpPr>
              <a:spLocks noChangeAspect="1"/>
            </p:cNvSpPr>
            <p:nvPr/>
          </p:nvSpPr>
          <p:spPr bwMode="gray">
            <a:xfrm>
              <a:off x="1098550" y="850900"/>
              <a:ext cx="6781800" cy="3268663"/>
            </a:xfrm>
            <a:custGeom>
              <a:avLst/>
              <a:gdLst>
                <a:gd name="T0" fmla="*/ 2147483647 w 1874"/>
                <a:gd name="T1" fmla="*/ 2147483647 h 999"/>
                <a:gd name="T2" fmla="*/ 2147483647 w 1874"/>
                <a:gd name="T3" fmla="*/ 2147483647 h 999"/>
                <a:gd name="T4" fmla="*/ 2147483647 w 1874"/>
                <a:gd name="T5" fmla="*/ 2147483647 h 999"/>
                <a:gd name="T6" fmla="*/ 2147483647 w 1874"/>
                <a:gd name="T7" fmla="*/ 2147483647 h 999"/>
                <a:gd name="T8" fmla="*/ 2147483647 w 1874"/>
                <a:gd name="T9" fmla="*/ 2147483647 h 999"/>
                <a:gd name="T10" fmla="*/ 2147483647 w 1874"/>
                <a:gd name="T11" fmla="*/ 2147483647 h 999"/>
                <a:gd name="T12" fmla="*/ 2147483647 w 1874"/>
                <a:gd name="T13" fmla="*/ 2147483647 h 999"/>
                <a:gd name="T14" fmla="*/ 2147483647 w 1874"/>
                <a:gd name="T15" fmla="*/ 2147483647 h 999"/>
                <a:gd name="T16" fmla="*/ 2147483647 w 1874"/>
                <a:gd name="T17" fmla="*/ 2147483647 h 999"/>
                <a:gd name="T18" fmla="*/ 2147483647 w 1874"/>
                <a:gd name="T19" fmla="*/ 2147483647 h 999"/>
                <a:gd name="T20" fmla="*/ 2147483647 w 1874"/>
                <a:gd name="T21" fmla="*/ 2147483647 h 999"/>
                <a:gd name="T22" fmla="*/ 2147483647 w 1874"/>
                <a:gd name="T23" fmla="*/ 2147483647 h 999"/>
                <a:gd name="T24" fmla="*/ 2147483647 w 1874"/>
                <a:gd name="T25" fmla="*/ 2147483647 h 999"/>
                <a:gd name="T26" fmla="*/ 2147483647 w 1874"/>
                <a:gd name="T27" fmla="*/ 2147483647 h 999"/>
                <a:gd name="T28" fmla="*/ 2147483647 w 1874"/>
                <a:gd name="T29" fmla="*/ 2147483647 h 999"/>
                <a:gd name="T30" fmla="*/ 2147483647 w 1874"/>
                <a:gd name="T31" fmla="*/ 2147483647 h 999"/>
                <a:gd name="T32" fmla="*/ 2147483647 w 1874"/>
                <a:gd name="T33" fmla="*/ 2147483647 h 999"/>
                <a:gd name="T34" fmla="*/ 2147483647 w 1874"/>
                <a:gd name="T35" fmla="*/ 2147483647 h 999"/>
                <a:gd name="T36" fmla="*/ 2147483647 w 1874"/>
                <a:gd name="T37" fmla="*/ 2147483647 h 999"/>
                <a:gd name="T38" fmla="*/ 2147483647 w 1874"/>
                <a:gd name="T39" fmla="*/ 2147483647 h 999"/>
                <a:gd name="T40" fmla="*/ 2147483647 w 1874"/>
                <a:gd name="T41" fmla="*/ 2147483647 h 999"/>
                <a:gd name="T42" fmla="*/ 2147483647 w 1874"/>
                <a:gd name="T43" fmla="*/ 2147483647 h 999"/>
                <a:gd name="T44" fmla="*/ 2147483647 w 1874"/>
                <a:gd name="T45" fmla="*/ 2147483647 h 999"/>
                <a:gd name="T46" fmla="*/ 2147483647 w 1874"/>
                <a:gd name="T47" fmla="*/ 2147483647 h 999"/>
                <a:gd name="T48" fmla="*/ 2147483647 w 1874"/>
                <a:gd name="T49" fmla="*/ 2147483647 h 999"/>
                <a:gd name="T50" fmla="*/ 2147483647 w 1874"/>
                <a:gd name="T51" fmla="*/ 2147483647 h 999"/>
                <a:gd name="T52" fmla="*/ 2147483647 w 1874"/>
                <a:gd name="T53" fmla="*/ 2147483647 h 999"/>
                <a:gd name="T54" fmla="*/ 2147483647 w 1874"/>
                <a:gd name="T55" fmla="*/ 2147483647 h 999"/>
                <a:gd name="T56" fmla="*/ 2147483647 w 1874"/>
                <a:gd name="T57" fmla="*/ 2147483647 h 999"/>
                <a:gd name="T58" fmla="*/ 2147483647 w 1874"/>
                <a:gd name="T59" fmla="*/ 2147483647 h 999"/>
                <a:gd name="T60" fmla="*/ 2147483647 w 1874"/>
                <a:gd name="T61" fmla="*/ 2147483647 h 999"/>
                <a:gd name="T62" fmla="*/ 2147483647 w 1874"/>
                <a:gd name="T63" fmla="*/ 2147483647 h 999"/>
                <a:gd name="T64" fmla="*/ 2147483647 w 1874"/>
                <a:gd name="T65" fmla="*/ 2147483647 h 999"/>
                <a:gd name="T66" fmla="*/ 2147483647 w 1874"/>
                <a:gd name="T67" fmla="*/ 2147483647 h 999"/>
                <a:gd name="T68" fmla="*/ 2147483647 w 1874"/>
                <a:gd name="T69" fmla="*/ 2147483647 h 999"/>
                <a:gd name="T70" fmla="*/ 2147483647 w 1874"/>
                <a:gd name="T71" fmla="*/ 2147483647 h 999"/>
                <a:gd name="T72" fmla="*/ 2147483647 w 1874"/>
                <a:gd name="T73" fmla="*/ 2147483647 h 999"/>
                <a:gd name="T74" fmla="*/ 2147483647 w 1874"/>
                <a:gd name="T75" fmla="*/ 2147483647 h 999"/>
                <a:gd name="T76" fmla="*/ 2147483647 w 1874"/>
                <a:gd name="T77" fmla="*/ 2147483647 h 999"/>
                <a:gd name="T78" fmla="*/ 2147483647 w 1874"/>
                <a:gd name="T79" fmla="*/ 2147483647 h 999"/>
                <a:gd name="T80" fmla="*/ 2147483647 w 1874"/>
                <a:gd name="T81" fmla="*/ 2147483647 h 999"/>
                <a:gd name="T82" fmla="*/ 2147483647 w 1874"/>
                <a:gd name="T83" fmla="*/ 2147483647 h 999"/>
                <a:gd name="T84" fmla="*/ 2147483647 w 1874"/>
                <a:gd name="T85" fmla="*/ 2147483647 h 999"/>
                <a:gd name="T86" fmla="*/ 2147483647 w 1874"/>
                <a:gd name="T87" fmla="*/ 2147483647 h 999"/>
                <a:gd name="T88" fmla="*/ 2147483647 w 1874"/>
                <a:gd name="T89" fmla="*/ 2147483647 h 999"/>
                <a:gd name="T90" fmla="*/ 2147483647 w 1874"/>
                <a:gd name="T91" fmla="*/ 2147483647 h 999"/>
                <a:gd name="T92" fmla="*/ 2147483647 w 1874"/>
                <a:gd name="T93" fmla="*/ 2147483647 h 999"/>
                <a:gd name="T94" fmla="*/ 2147483647 w 1874"/>
                <a:gd name="T95" fmla="*/ 2147483647 h 999"/>
                <a:gd name="T96" fmla="*/ 2147483647 w 1874"/>
                <a:gd name="T97" fmla="*/ 2147483647 h 999"/>
                <a:gd name="T98" fmla="*/ 2147483647 w 1874"/>
                <a:gd name="T99" fmla="*/ 2147483647 h 999"/>
                <a:gd name="T100" fmla="*/ 2147483647 w 1874"/>
                <a:gd name="T101" fmla="*/ 2147483647 h 999"/>
                <a:gd name="T102" fmla="*/ 2147483647 w 1874"/>
                <a:gd name="T103" fmla="*/ 2147483647 h 999"/>
                <a:gd name="T104" fmla="*/ 2147483647 w 1874"/>
                <a:gd name="T105" fmla="*/ 2147483647 h 99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74"/>
                <a:gd name="T160" fmla="*/ 0 h 999"/>
                <a:gd name="T161" fmla="*/ 1874 w 1874"/>
                <a:gd name="T162" fmla="*/ 999 h 99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74" h="999">
                  <a:moveTo>
                    <a:pt x="999" y="33"/>
                  </a:moveTo>
                  <a:lnTo>
                    <a:pt x="1002" y="15"/>
                  </a:lnTo>
                  <a:lnTo>
                    <a:pt x="1036" y="0"/>
                  </a:lnTo>
                  <a:lnTo>
                    <a:pt x="1126" y="16"/>
                  </a:lnTo>
                  <a:lnTo>
                    <a:pt x="1131" y="49"/>
                  </a:lnTo>
                  <a:lnTo>
                    <a:pt x="1141" y="58"/>
                  </a:lnTo>
                  <a:lnTo>
                    <a:pt x="1129" y="89"/>
                  </a:lnTo>
                  <a:lnTo>
                    <a:pt x="1136" y="101"/>
                  </a:lnTo>
                  <a:lnTo>
                    <a:pt x="1177" y="97"/>
                  </a:lnTo>
                  <a:lnTo>
                    <a:pt x="1178" y="83"/>
                  </a:lnTo>
                  <a:lnTo>
                    <a:pt x="1194" y="101"/>
                  </a:lnTo>
                  <a:lnTo>
                    <a:pt x="1192" y="115"/>
                  </a:lnTo>
                  <a:lnTo>
                    <a:pt x="1206" y="117"/>
                  </a:lnTo>
                  <a:lnTo>
                    <a:pt x="1199" y="105"/>
                  </a:lnTo>
                  <a:lnTo>
                    <a:pt x="1206" y="101"/>
                  </a:lnTo>
                  <a:lnTo>
                    <a:pt x="1236" y="117"/>
                  </a:lnTo>
                  <a:lnTo>
                    <a:pt x="1251" y="108"/>
                  </a:lnTo>
                  <a:lnTo>
                    <a:pt x="1253" y="122"/>
                  </a:lnTo>
                  <a:lnTo>
                    <a:pt x="1234" y="140"/>
                  </a:lnTo>
                  <a:lnTo>
                    <a:pt x="1239" y="152"/>
                  </a:lnTo>
                  <a:lnTo>
                    <a:pt x="1287" y="148"/>
                  </a:lnTo>
                  <a:lnTo>
                    <a:pt x="1339" y="98"/>
                  </a:lnTo>
                  <a:lnTo>
                    <a:pt x="1393" y="80"/>
                  </a:lnTo>
                  <a:lnTo>
                    <a:pt x="1397" y="92"/>
                  </a:lnTo>
                  <a:lnTo>
                    <a:pt x="1381" y="100"/>
                  </a:lnTo>
                  <a:lnTo>
                    <a:pt x="1384" y="113"/>
                  </a:lnTo>
                  <a:lnTo>
                    <a:pt x="1448" y="171"/>
                  </a:lnTo>
                  <a:lnTo>
                    <a:pt x="1548" y="355"/>
                  </a:lnTo>
                  <a:lnTo>
                    <a:pt x="1578" y="320"/>
                  </a:lnTo>
                  <a:lnTo>
                    <a:pt x="1600" y="333"/>
                  </a:lnTo>
                  <a:lnTo>
                    <a:pt x="1610" y="358"/>
                  </a:lnTo>
                  <a:lnTo>
                    <a:pt x="1664" y="358"/>
                  </a:lnTo>
                  <a:lnTo>
                    <a:pt x="1706" y="341"/>
                  </a:lnTo>
                  <a:lnTo>
                    <a:pt x="1785" y="436"/>
                  </a:lnTo>
                  <a:lnTo>
                    <a:pt x="1831" y="448"/>
                  </a:lnTo>
                  <a:lnTo>
                    <a:pt x="1849" y="431"/>
                  </a:lnTo>
                  <a:lnTo>
                    <a:pt x="1874" y="470"/>
                  </a:lnTo>
                  <a:lnTo>
                    <a:pt x="1868" y="496"/>
                  </a:lnTo>
                  <a:lnTo>
                    <a:pt x="1844" y="526"/>
                  </a:lnTo>
                  <a:lnTo>
                    <a:pt x="1816" y="530"/>
                  </a:lnTo>
                  <a:lnTo>
                    <a:pt x="1802" y="567"/>
                  </a:lnTo>
                  <a:lnTo>
                    <a:pt x="1802" y="617"/>
                  </a:lnTo>
                  <a:lnTo>
                    <a:pt x="1769" y="632"/>
                  </a:lnTo>
                  <a:lnTo>
                    <a:pt x="1754" y="620"/>
                  </a:lnTo>
                  <a:lnTo>
                    <a:pt x="1724" y="623"/>
                  </a:lnTo>
                  <a:lnTo>
                    <a:pt x="1701" y="612"/>
                  </a:lnTo>
                  <a:lnTo>
                    <a:pt x="1681" y="611"/>
                  </a:lnTo>
                  <a:lnTo>
                    <a:pt x="1666" y="649"/>
                  </a:lnTo>
                  <a:lnTo>
                    <a:pt x="1649" y="694"/>
                  </a:lnTo>
                  <a:lnTo>
                    <a:pt x="1647" y="711"/>
                  </a:lnTo>
                  <a:lnTo>
                    <a:pt x="1655" y="738"/>
                  </a:lnTo>
                  <a:lnTo>
                    <a:pt x="1600" y="744"/>
                  </a:lnTo>
                  <a:lnTo>
                    <a:pt x="1578" y="753"/>
                  </a:lnTo>
                  <a:lnTo>
                    <a:pt x="1542" y="765"/>
                  </a:lnTo>
                  <a:lnTo>
                    <a:pt x="1556" y="784"/>
                  </a:lnTo>
                  <a:lnTo>
                    <a:pt x="1559" y="815"/>
                  </a:lnTo>
                  <a:lnTo>
                    <a:pt x="1576" y="860"/>
                  </a:lnTo>
                  <a:lnTo>
                    <a:pt x="1576" y="872"/>
                  </a:lnTo>
                  <a:lnTo>
                    <a:pt x="1565" y="880"/>
                  </a:lnTo>
                  <a:lnTo>
                    <a:pt x="1556" y="920"/>
                  </a:lnTo>
                  <a:lnTo>
                    <a:pt x="1520" y="909"/>
                  </a:lnTo>
                  <a:lnTo>
                    <a:pt x="1507" y="892"/>
                  </a:lnTo>
                  <a:lnTo>
                    <a:pt x="1409" y="878"/>
                  </a:lnTo>
                  <a:lnTo>
                    <a:pt x="1327" y="883"/>
                  </a:lnTo>
                  <a:lnTo>
                    <a:pt x="1296" y="878"/>
                  </a:lnTo>
                  <a:lnTo>
                    <a:pt x="1273" y="863"/>
                  </a:lnTo>
                  <a:lnTo>
                    <a:pt x="1243" y="878"/>
                  </a:lnTo>
                  <a:lnTo>
                    <a:pt x="1234" y="911"/>
                  </a:lnTo>
                  <a:lnTo>
                    <a:pt x="1191" y="894"/>
                  </a:lnTo>
                  <a:lnTo>
                    <a:pt x="1149" y="888"/>
                  </a:lnTo>
                  <a:lnTo>
                    <a:pt x="1129" y="894"/>
                  </a:lnTo>
                  <a:lnTo>
                    <a:pt x="1123" y="917"/>
                  </a:lnTo>
                  <a:lnTo>
                    <a:pt x="1110" y="934"/>
                  </a:lnTo>
                  <a:lnTo>
                    <a:pt x="1099" y="934"/>
                  </a:lnTo>
                  <a:lnTo>
                    <a:pt x="1087" y="951"/>
                  </a:lnTo>
                  <a:lnTo>
                    <a:pt x="1056" y="966"/>
                  </a:lnTo>
                  <a:lnTo>
                    <a:pt x="1024" y="999"/>
                  </a:lnTo>
                  <a:lnTo>
                    <a:pt x="985" y="983"/>
                  </a:lnTo>
                  <a:lnTo>
                    <a:pt x="938" y="988"/>
                  </a:lnTo>
                  <a:lnTo>
                    <a:pt x="929" y="949"/>
                  </a:lnTo>
                  <a:lnTo>
                    <a:pt x="903" y="945"/>
                  </a:lnTo>
                  <a:lnTo>
                    <a:pt x="901" y="919"/>
                  </a:lnTo>
                  <a:lnTo>
                    <a:pt x="908" y="917"/>
                  </a:lnTo>
                  <a:lnTo>
                    <a:pt x="908" y="881"/>
                  </a:lnTo>
                  <a:lnTo>
                    <a:pt x="895" y="883"/>
                  </a:lnTo>
                  <a:lnTo>
                    <a:pt x="880" y="855"/>
                  </a:lnTo>
                  <a:lnTo>
                    <a:pt x="850" y="831"/>
                  </a:lnTo>
                  <a:lnTo>
                    <a:pt x="816" y="834"/>
                  </a:lnTo>
                  <a:lnTo>
                    <a:pt x="782" y="838"/>
                  </a:lnTo>
                  <a:lnTo>
                    <a:pt x="748" y="841"/>
                  </a:lnTo>
                  <a:lnTo>
                    <a:pt x="714" y="844"/>
                  </a:lnTo>
                  <a:lnTo>
                    <a:pt x="691" y="823"/>
                  </a:lnTo>
                  <a:lnTo>
                    <a:pt x="669" y="801"/>
                  </a:lnTo>
                  <a:lnTo>
                    <a:pt x="646" y="778"/>
                  </a:lnTo>
                  <a:lnTo>
                    <a:pt x="623" y="755"/>
                  </a:lnTo>
                  <a:lnTo>
                    <a:pt x="578" y="722"/>
                  </a:lnTo>
                  <a:lnTo>
                    <a:pt x="553" y="711"/>
                  </a:lnTo>
                  <a:lnTo>
                    <a:pt x="524" y="722"/>
                  </a:lnTo>
                  <a:lnTo>
                    <a:pt x="494" y="733"/>
                  </a:lnTo>
                  <a:lnTo>
                    <a:pt x="464" y="742"/>
                  </a:lnTo>
                  <a:lnTo>
                    <a:pt x="435" y="753"/>
                  </a:lnTo>
                  <a:lnTo>
                    <a:pt x="435" y="812"/>
                  </a:lnTo>
                  <a:lnTo>
                    <a:pt x="435" y="866"/>
                  </a:lnTo>
                  <a:lnTo>
                    <a:pt x="437" y="923"/>
                  </a:lnTo>
                  <a:lnTo>
                    <a:pt x="437" y="980"/>
                  </a:lnTo>
                  <a:lnTo>
                    <a:pt x="425" y="983"/>
                  </a:lnTo>
                  <a:lnTo>
                    <a:pt x="402" y="978"/>
                  </a:lnTo>
                  <a:lnTo>
                    <a:pt x="376" y="929"/>
                  </a:lnTo>
                  <a:lnTo>
                    <a:pt x="352" y="915"/>
                  </a:lnTo>
                  <a:lnTo>
                    <a:pt x="300" y="929"/>
                  </a:lnTo>
                  <a:lnTo>
                    <a:pt x="274" y="951"/>
                  </a:lnTo>
                  <a:lnTo>
                    <a:pt x="274" y="920"/>
                  </a:lnTo>
                  <a:lnTo>
                    <a:pt x="283" y="911"/>
                  </a:lnTo>
                  <a:lnTo>
                    <a:pt x="283" y="895"/>
                  </a:lnTo>
                  <a:lnTo>
                    <a:pt x="247" y="881"/>
                  </a:lnTo>
                  <a:lnTo>
                    <a:pt x="238" y="872"/>
                  </a:lnTo>
                  <a:lnTo>
                    <a:pt x="222" y="869"/>
                  </a:lnTo>
                  <a:lnTo>
                    <a:pt x="219" y="838"/>
                  </a:lnTo>
                  <a:lnTo>
                    <a:pt x="210" y="821"/>
                  </a:lnTo>
                  <a:lnTo>
                    <a:pt x="196" y="804"/>
                  </a:lnTo>
                  <a:lnTo>
                    <a:pt x="178" y="797"/>
                  </a:lnTo>
                  <a:lnTo>
                    <a:pt x="168" y="784"/>
                  </a:lnTo>
                  <a:lnTo>
                    <a:pt x="190" y="776"/>
                  </a:lnTo>
                  <a:lnTo>
                    <a:pt x="230" y="784"/>
                  </a:lnTo>
                  <a:lnTo>
                    <a:pt x="222" y="753"/>
                  </a:lnTo>
                  <a:lnTo>
                    <a:pt x="227" y="742"/>
                  </a:lnTo>
                  <a:lnTo>
                    <a:pt x="252" y="742"/>
                  </a:lnTo>
                  <a:lnTo>
                    <a:pt x="262" y="728"/>
                  </a:lnTo>
                  <a:lnTo>
                    <a:pt x="278" y="728"/>
                  </a:lnTo>
                  <a:lnTo>
                    <a:pt x="304" y="739"/>
                  </a:lnTo>
                  <a:lnTo>
                    <a:pt x="326" y="731"/>
                  </a:lnTo>
                  <a:lnTo>
                    <a:pt x="359" y="747"/>
                  </a:lnTo>
                  <a:lnTo>
                    <a:pt x="377" y="747"/>
                  </a:lnTo>
                  <a:lnTo>
                    <a:pt x="380" y="739"/>
                  </a:lnTo>
                  <a:lnTo>
                    <a:pt x="374" y="731"/>
                  </a:lnTo>
                  <a:lnTo>
                    <a:pt x="383" y="731"/>
                  </a:lnTo>
                  <a:lnTo>
                    <a:pt x="377" y="719"/>
                  </a:lnTo>
                  <a:lnTo>
                    <a:pt x="355" y="694"/>
                  </a:lnTo>
                  <a:lnTo>
                    <a:pt x="345" y="692"/>
                  </a:lnTo>
                  <a:lnTo>
                    <a:pt x="337" y="679"/>
                  </a:lnTo>
                  <a:lnTo>
                    <a:pt x="332" y="658"/>
                  </a:lnTo>
                  <a:lnTo>
                    <a:pt x="313" y="641"/>
                  </a:lnTo>
                  <a:lnTo>
                    <a:pt x="312" y="631"/>
                  </a:lnTo>
                  <a:lnTo>
                    <a:pt x="284" y="611"/>
                  </a:lnTo>
                  <a:lnTo>
                    <a:pt x="247" y="620"/>
                  </a:lnTo>
                  <a:lnTo>
                    <a:pt x="245" y="611"/>
                  </a:lnTo>
                  <a:lnTo>
                    <a:pt x="205" y="606"/>
                  </a:lnTo>
                  <a:lnTo>
                    <a:pt x="176" y="632"/>
                  </a:lnTo>
                  <a:lnTo>
                    <a:pt x="98" y="649"/>
                  </a:lnTo>
                  <a:lnTo>
                    <a:pt x="117" y="662"/>
                  </a:lnTo>
                  <a:lnTo>
                    <a:pt x="103" y="668"/>
                  </a:lnTo>
                  <a:lnTo>
                    <a:pt x="69" y="648"/>
                  </a:lnTo>
                  <a:lnTo>
                    <a:pt x="76" y="636"/>
                  </a:lnTo>
                  <a:lnTo>
                    <a:pt x="100" y="636"/>
                  </a:lnTo>
                  <a:lnTo>
                    <a:pt x="93" y="589"/>
                  </a:lnTo>
                  <a:lnTo>
                    <a:pt x="72" y="563"/>
                  </a:lnTo>
                  <a:lnTo>
                    <a:pt x="38" y="570"/>
                  </a:lnTo>
                  <a:lnTo>
                    <a:pt x="23" y="530"/>
                  </a:lnTo>
                  <a:lnTo>
                    <a:pt x="0" y="521"/>
                  </a:lnTo>
                  <a:lnTo>
                    <a:pt x="10" y="484"/>
                  </a:lnTo>
                  <a:lnTo>
                    <a:pt x="26" y="472"/>
                  </a:lnTo>
                  <a:lnTo>
                    <a:pt x="13" y="456"/>
                  </a:lnTo>
                  <a:lnTo>
                    <a:pt x="21" y="417"/>
                  </a:lnTo>
                  <a:lnTo>
                    <a:pt x="37" y="406"/>
                  </a:lnTo>
                  <a:lnTo>
                    <a:pt x="46" y="374"/>
                  </a:lnTo>
                  <a:lnTo>
                    <a:pt x="85" y="426"/>
                  </a:lnTo>
                  <a:lnTo>
                    <a:pt x="106" y="411"/>
                  </a:lnTo>
                  <a:lnTo>
                    <a:pt x="93" y="365"/>
                  </a:lnTo>
                  <a:lnTo>
                    <a:pt x="128" y="348"/>
                  </a:lnTo>
                  <a:lnTo>
                    <a:pt x="134" y="329"/>
                  </a:lnTo>
                  <a:lnTo>
                    <a:pt x="170" y="316"/>
                  </a:lnTo>
                  <a:lnTo>
                    <a:pt x="191" y="291"/>
                  </a:lnTo>
                  <a:lnTo>
                    <a:pt x="216" y="287"/>
                  </a:lnTo>
                  <a:lnTo>
                    <a:pt x="238" y="303"/>
                  </a:lnTo>
                  <a:lnTo>
                    <a:pt x="249" y="284"/>
                  </a:lnTo>
                  <a:lnTo>
                    <a:pt x="267" y="283"/>
                  </a:lnTo>
                  <a:lnTo>
                    <a:pt x="278" y="299"/>
                  </a:lnTo>
                  <a:lnTo>
                    <a:pt x="323" y="301"/>
                  </a:lnTo>
                  <a:lnTo>
                    <a:pt x="354" y="333"/>
                  </a:lnTo>
                  <a:lnTo>
                    <a:pt x="369" y="371"/>
                  </a:lnTo>
                  <a:lnTo>
                    <a:pt x="376" y="366"/>
                  </a:lnTo>
                  <a:lnTo>
                    <a:pt x="372" y="341"/>
                  </a:lnTo>
                  <a:lnTo>
                    <a:pt x="383" y="335"/>
                  </a:lnTo>
                  <a:lnTo>
                    <a:pt x="423" y="369"/>
                  </a:lnTo>
                  <a:lnTo>
                    <a:pt x="470" y="335"/>
                  </a:lnTo>
                  <a:lnTo>
                    <a:pt x="504" y="346"/>
                  </a:lnTo>
                  <a:lnTo>
                    <a:pt x="516" y="337"/>
                  </a:lnTo>
                  <a:lnTo>
                    <a:pt x="540" y="329"/>
                  </a:lnTo>
                  <a:lnTo>
                    <a:pt x="567" y="363"/>
                  </a:lnTo>
                  <a:lnTo>
                    <a:pt x="595" y="374"/>
                  </a:lnTo>
                  <a:lnTo>
                    <a:pt x="625" y="350"/>
                  </a:lnTo>
                  <a:lnTo>
                    <a:pt x="667" y="362"/>
                  </a:lnTo>
                  <a:lnTo>
                    <a:pt x="685" y="354"/>
                  </a:lnTo>
                  <a:lnTo>
                    <a:pt x="697" y="315"/>
                  </a:lnTo>
                  <a:lnTo>
                    <a:pt x="694" y="309"/>
                  </a:lnTo>
                  <a:lnTo>
                    <a:pt x="669" y="307"/>
                  </a:lnTo>
                  <a:lnTo>
                    <a:pt x="638" y="289"/>
                  </a:lnTo>
                  <a:lnTo>
                    <a:pt x="623" y="266"/>
                  </a:lnTo>
                  <a:lnTo>
                    <a:pt x="665" y="244"/>
                  </a:lnTo>
                  <a:lnTo>
                    <a:pt x="669" y="230"/>
                  </a:lnTo>
                  <a:lnTo>
                    <a:pt x="654" y="208"/>
                  </a:lnTo>
                  <a:lnTo>
                    <a:pt x="672" y="190"/>
                  </a:lnTo>
                  <a:lnTo>
                    <a:pt x="721" y="182"/>
                  </a:lnTo>
                  <a:lnTo>
                    <a:pt x="679" y="165"/>
                  </a:lnTo>
                  <a:lnTo>
                    <a:pt x="676" y="154"/>
                  </a:lnTo>
                  <a:lnTo>
                    <a:pt x="693" y="145"/>
                  </a:lnTo>
                  <a:lnTo>
                    <a:pt x="669" y="143"/>
                  </a:lnTo>
                  <a:lnTo>
                    <a:pt x="676" y="125"/>
                  </a:lnTo>
                  <a:lnTo>
                    <a:pt x="665" y="115"/>
                  </a:lnTo>
                  <a:lnTo>
                    <a:pt x="738" y="118"/>
                  </a:lnTo>
                  <a:lnTo>
                    <a:pt x="790" y="91"/>
                  </a:lnTo>
                  <a:lnTo>
                    <a:pt x="807" y="98"/>
                  </a:lnTo>
                  <a:lnTo>
                    <a:pt x="843" y="77"/>
                  </a:lnTo>
                  <a:lnTo>
                    <a:pt x="870" y="61"/>
                  </a:lnTo>
                  <a:lnTo>
                    <a:pt x="999" y="33"/>
                  </a:lnTo>
                  <a:close/>
                </a:path>
              </a:pathLst>
            </a:custGeom>
            <a:solidFill>
              <a:srgbClr val="C6EDF6"/>
            </a:solidFill>
            <a:ln w="38100">
              <a:solidFill>
                <a:srgbClr val="537CA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Text Box 15"/>
            <p:cNvSpPr txBox="1">
              <a:spLocks noChangeAspect="1" noChangeArrowheads="1"/>
            </p:cNvSpPr>
            <p:nvPr/>
          </p:nvSpPr>
          <p:spPr bwMode="gray">
            <a:xfrm>
              <a:off x="5716306" y="3319463"/>
              <a:ext cx="809909" cy="297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FFA6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Алматы</a:t>
              </a:r>
              <a:endParaRPr kumimoji="0" lang="en-GB" altLang="zh-CN" sz="1050" b="1" i="0" u="none" strike="noStrike" kern="0" cap="none" spc="0" normalizeH="0" baseline="0" noProof="0" dirty="0">
                <a:ln>
                  <a:noFill/>
                </a:ln>
                <a:solidFill>
                  <a:srgbClr val="FFA6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4" name="Rectangle 17"/>
            <p:cNvSpPr>
              <a:spLocks noChangeAspect="1" noChangeArrowheads="1"/>
            </p:cNvSpPr>
            <p:nvPr/>
          </p:nvSpPr>
          <p:spPr bwMode="auto">
            <a:xfrm>
              <a:off x="7246938" y="3092450"/>
              <a:ext cx="631825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Китай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5" name="Rectangle 18"/>
            <p:cNvSpPr>
              <a:spLocks noChangeAspect="1" noChangeArrowheads="1"/>
            </p:cNvSpPr>
            <p:nvPr/>
          </p:nvSpPr>
          <p:spPr bwMode="auto">
            <a:xfrm>
              <a:off x="6562725" y="1149350"/>
              <a:ext cx="633413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Россия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6" name="Rectangle 19"/>
            <p:cNvSpPr>
              <a:spLocks noChangeAspect="1" noChangeArrowheads="1"/>
            </p:cNvSpPr>
            <p:nvPr/>
          </p:nvSpPr>
          <p:spPr bwMode="auto">
            <a:xfrm>
              <a:off x="1703388" y="2917825"/>
              <a:ext cx="477837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Каспийское море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7" name="Rectangle 20"/>
            <p:cNvSpPr>
              <a:spLocks noChangeAspect="1" noChangeArrowheads="1"/>
            </p:cNvSpPr>
            <p:nvPr/>
          </p:nvSpPr>
          <p:spPr bwMode="auto">
            <a:xfrm>
              <a:off x="2516188" y="1382713"/>
              <a:ext cx="630237" cy="265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Россия</a:t>
              </a:r>
              <a:endParaRPr kumimoji="0" lang="en-GB" altLang="zh-CN" sz="1200" b="1" i="0" u="none" strike="noStrike" kern="0" cap="none" spc="0" normalizeH="0" baseline="0" noProof="0" dirty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8" name="Rectangle 21"/>
            <p:cNvSpPr>
              <a:spLocks noChangeAspect="1" noChangeArrowheads="1"/>
            </p:cNvSpPr>
            <p:nvPr/>
          </p:nvSpPr>
          <p:spPr bwMode="auto">
            <a:xfrm>
              <a:off x="5684838" y="3851275"/>
              <a:ext cx="635000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Киргизия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9" name="Rectangle 22"/>
            <p:cNvSpPr>
              <a:spLocks noChangeAspect="1" noChangeArrowheads="1"/>
            </p:cNvSpPr>
            <p:nvPr/>
          </p:nvSpPr>
          <p:spPr bwMode="auto">
            <a:xfrm>
              <a:off x="3051175" y="3624263"/>
              <a:ext cx="633413" cy="271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Узбекистан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20" name="Freeform 33"/>
            <p:cNvSpPr>
              <a:spLocks noChangeAspect="1"/>
            </p:cNvSpPr>
            <p:nvPr/>
          </p:nvSpPr>
          <p:spPr bwMode="gray">
            <a:xfrm>
              <a:off x="5530850" y="3065463"/>
              <a:ext cx="1147763" cy="454025"/>
            </a:xfrm>
            <a:custGeom>
              <a:avLst/>
              <a:gdLst>
                <a:gd name="T0" fmla="*/ 2147483647 w 764"/>
                <a:gd name="T1" fmla="*/ 2147483647 h 310"/>
                <a:gd name="T2" fmla="*/ 2147483647 w 764"/>
                <a:gd name="T3" fmla="*/ 2147483647 h 310"/>
                <a:gd name="T4" fmla="*/ 2147483647 w 764"/>
                <a:gd name="T5" fmla="*/ 2147483647 h 310"/>
                <a:gd name="T6" fmla="*/ 2147483647 w 764"/>
                <a:gd name="T7" fmla="*/ 2147483647 h 310"/>
                <a:gd name="T8" fmla="*/ 2147483647 w 764"/>
                <a:gd name="T9" fmla="*/ 2147483647 h 310"/>
                <a:gd name="T10" fmla="*/ 2147483647 w 764"/>
                <a:gd name="T11" fmla="*/ 2147483647 h 310"/>
                <a:gd name="T12" fmla="*/ 2147483647 w 764"/>
                <a:gd name="T13" fmla="*/ 2147483647 h 310"/>
                <a:gd name="T14" fmla="*/ 2147483647 w 764"/>
                <a:gd name="T15" fmla="*/ 2147483647 h 310"/>
                <a:gd name="T16" fmla="*/ 2147483647 w 764"/>
                <a:gd name="T17" fmla="*/ 2147483647 h 310"/>
                <a:gd name="T18" fmla="*/ 2147483647 w 764"/>
                <a:gd name="T19" fmla="*/ 2147483647 h 310"/>
                <a:gd name="T20" fmla="*/ 2147483647 w 764"/>
                <a:gd name="T21" fmla="*/ 2147483647 h 310"/>
                <a:gd name="T22" fmla="*/ 2147483647 w 764"/>
                <a:gd name="T23" fmla="*/ 2147483647 h 310"/>
                <a:gd name="T24" fmla="*/ 2147483647 w 764"/>
                <a:gd name="T25" fmla="*/ 2147483647 h 310"/>
                <a:gd name="T26" fmla="*/ 2147483647 w 764"/>
                <a:gd name="T27" fmla="*/ 2147483647 h 310"/>
                <a:gd name="T28" fmla="*/ 2147483647 w 764"/>
                <a:gd name="T29" fmla="*/ 2147483647 h 310"/>
                <a:gd name="T30" fmla="*/ 2147483647 w 764"/>
                <a:gd name="T31" fmla="*/ 2147483647 h 310"/>
                <a:gd name="T32" fmla="*/ 2147483647 w 764"/>
                <a:gd name="T33" fmla="*/ 2147483647 h 310"/>
                <a:gd name="T34" fmla="*/ 2147483647 w 764"/>
                <a:gd name="T35" fmla="*/ 2147483647 h 310"/>
                <a:gd name="T36" fmla="*/ 2147483647 w 764"/>
                <a:gd name="T37" fmla="*/ 2147483647 h 31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4"/>
                <a:gd name="T58" fmla="*/ 0 h 310"/>
                <a:gd name="T59" fmla="*/ 764 w 764"/>
                <a:gd name="T60" fmla="*/ 310 h 31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4" h="310">
                  <a:moveTo>
                    <a:pt x="26" y="214"/>
                  </a:moveTo>
                  <a:cubicBezTo>
                    <a:pt x="28" y="232"/>
                    <a:pt x="25" y="251"/>
                    <a:pt x="32" y="268"/>
                  </a:cubicBezTo>
                  <a:cubicBezTo>
                    <a:pt x="34" y="274"/>
                    <a:pt x="45" y="270"/>
                    <a:pt x="50" y="274"/>
                  </a:cubicBezTo>
                  <a:cubicBezTo>
                    <a:pt x="71" y="291"/>
                    <a:pt x="67" y="300"/>
                    <a:pt x="98" y="310"/>
                  </a:cubicBezTo>
                  <a:cubicBezTo>
                    <a:pt x="106" y="298"/>
                    <a:pt x="114" y="286"/>
                    <a:pt x="122" y="274"/>
                  </a:cubicBezTo>
                  <a:cubicBezTo>
                    <a:pt x="137" y="252"/>
                    <a:pt x="119" y="218"/>
                    <a:pt x="134" y="196"/>
                  </a:cubicBezTo>
                  <a:cubicBezTo>
                    <a:pt x="153" y="168"/>
                    <a:pt x="147" y="185"/>
                    <a:pt x="170" y="172"/>
                  </a:cubicBezTo>
                  <a:cubicBezTo>
                    <a:pt x="183" y="165"/>
                    <a:pt x="194" y="156"/>
                    <a:pt x="206" y="148"/>
                  </a:cubicBezTo>
                  <a:cubicBezTo>
                    <a:pt x="228" y="134"/>
                    <a:pt x="256" y="133"/>
                    <a:pt x="278" y="118"/>
                  </a:cubicBezTo>
                  <a:cubicBezTo>
                    <a:pt x="295" y="67"/>
                    <a:pt x="368" y="74"/>
                    <a:pt x="410" y="70"/>
                  </a:cubicBezTo>
                  <a:cubicBezTo>
                    <a:pt x="485" y="83"/>
                    <a:pt x="501" y="84"/>
                    <a:pt x="602" y="88"/>
                  </a:cubicBezTo>
                  <a:cubicBezTo>
                    <a:pt x="662" y="84"/>
                    <a:pt x="742" y="105"/>
                    <a:pt x="764" y="40"/>
                  </a:cubicBezTo>
                  <a:cubicBezTo>
                    <a:pt x="703" y="0"/>
                    <a:pt x="613" y="13"/>
                    <a:pt x="554" y="52"/>
                  </a:cubicBezTo>
                  <a:cubicBezTo>
                    <a:pt x="460" y="42"/>
                    <a:pt x="432" y="38"/>
                    <a:pt x="314" y="34"/>
                  </a:cubicBezTo>
                  <a:cubicBezTo>
                    <a:pt x="247" y="12"/>
                    <a:pt x="192" y="49"/>
                    <a:pt x="128" y="58"/>
                  </a:cubicBezTo>
                  <a:cubicBezTo>
                    <a:pt x="116" y="66"/>
                    <a:pt x="100" y="70"/>
                    <a:pt x="92" y="82"/>
                  </a:cubicBezTo>
                  <a:cubicBezTo>
                    <a:pt x="70" y="115"/>
                    <a:pt x="60" y="144"/>
                    <a:pt x="26" y="166"/>
                  </a:cubicBezTo>
                  <a:cubicBezTo>
                    <a:pt x="22" y="178"/>
                    <a:pt x="18" y="190"/>
                    <a:pt x="14" y="202"/>
                  </a:cubicBezTo>
                  <a:cubicBezTo>
                    <a:pt x="0" y="243"/>
                    <a:pt x="25" y="215"/>
                    <a:pt x="26" y="2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34"/>
            <p:cNvSpPr>
              <a:spLocks noChangeAspect="1"/>
            </p:cNvSpPr>
            <p:nvPr/>
          </p:nvSpPr>
          <p:spPr bwMode="gray">
            <a:xfrm>
              <a:off x="3192463" y="3105150"/>
              <a:ext cx="468312" cy="441325"/>
            </a:xfrm>
            <a:custGeom>
              <a:avLst/>
              <a:gdLst>
                <a:gd name="T0" fmla="*/ 2147483647 w 419"/>
                <a:gd name="T1" fmla="*/ 2147483647 h 391"/>
                <a:gd name="T2" fmla="*/ 2147483647 w 419"/>
                <a:gd name="T3" fmla="*/ 2147483647 h 391"/>
                <a:gd name="T4" fmla="*/ 2147483647 w 419"/>
                <a:gd name="T5" fmla="*/ 2147483647 h 391"/>
                <a:gd name="T6" fmla="*/ 2147483647 w 419"/>
                <a:gd name="T7" fmla="*/ 2147483647 h 391"/>
                <a:gd name="T8" fmla="*/ 2147483647 w 419"/>
                <a:gd name="T9" fmla="*/ 2147483647 h 391"/>
                <a:gd name="T10" fmla="*/ 2147483647 w 419"/>
                <a:gd name="T11" fmla="*/ 2147483647 h 391"/>
                <a:gd name="T12" fmla="*/ 2147483647 w 419"/>
                <a:gd name="T13" fmla="*/ 2147483647 h 391"/>
                <a:gd name="T14" fmla="*/ 2147483647 w 419"/>
                <a:gd name="T15" fmla="*/ 2147483647 h 391"/>
                <a:gd name="T16" fmla="*/ 2147483647 w 419"/>
                <a:gd name="T17" fmla="*/ 2147483647 h 391"/>
                <a:gd name="T18" fmla="*/ 2147483647 w 419"/>
                <a:gd name="T19" fmla="*/ 2147483647 h 391"/>
                <a:gd name="T20" fmla="*/ 2147483647 w 419"/>
                <a:gd name="T21" fmla="*/ 2147483647 h 391"/>
                <a:gd name="T22" fmla="*/ 2147483647 w 419"/>
                <a:gd name="T23" fmla="*/ 2147483647 h 391"/>
                <a:gd name="T24" fmla="*/ 2147483647 w 419"/>
                <a:gd name="T25" fmla="*/ 2147483647 h 391"/>
                <a:gd name="T26" fmla="*/ 2147483647 w 419"/>
                <a:gd name="T27" fmla="*/ 2147483647 h 391"/>
                <a:gd name="T28" fmla="*/ 2147483647 w 419"/>
                <a:gd name="T29" fmla="*/ 2147483647 h 391"/>
                <a:gd name="T30" fmla="*/ 2147483647 w 419"/>
                <a:gd name="T31" fmla="*/ 2147483647 h 391"/>
                <a:gd name="T32" fmla="*/ 2147483647 w 419"/>
                <a:gd name="T33" fmla="*/ 2147483647 h 391"/>
                <a:gd name="T34" fmla="*/ 2147483647 w 419"/>
                <a:gd name="T35" fmla="*/ 2147483647 h 391"/>
                <a:gd name="T36" fmla="*/ 2147483647 w 419"/>
                <a:gd name="T37" fmla="*/ 2147483647 h 391"/>
                <a:gd name="T38" fmla="*/ 2147483647 w 419"/>
                <a:gd name="T39" fmla="*/ 2147483647 h 391"/>
                <a:gd name="T40" fmla="*/ 2147483647 w 419"/>
                <a:gd name="T41" fmla="*/ 2147483647 h 391"/>
                <a:gd name="T42" fmla="*/ 2147483647 w 419"/>
                <a:gd name="T43" fmla="*/ 2147483647 h 391"/>
                <a:gd name="T44" fmla="*/ 2147483647 w 419"/>
                <a:gd name="T45" fmla="*/ 2147483647 h 391"/>
                <a:gd name="T46" fmla="*/ 2147483647 w 419"/>
                <a:gd name="T47" fmla="*/ 2147483647 h 391"/>
                <a:gd name="T48" fmla="*/ 2147483647 w 419"/>
                <a:gd name="T49" fmla="*/ 2147483647 h 391"/>
                <a:gd name="T50" fmla="*/ 2147483647 w 419"/>
                <a:gd name="T51" fmla="*/ 2147483647 h 391"/>
                <a:gd name="T52" fmla="*/ 2147483647 w 419"/>
                <a:gd name="T53" fmla="*/ 2147483647 h 391"/>
                <a:gd name="T54" fmla="*/ 2147483647 w 419"/>
                <a:gd name="T55" fmla="*/ 2147483647 h 391"/>
                <a:gd name="T56" fmla="*/ 2147483647 w 419"/>
                <a:gd name="T57" fmla="*/ 0 h 391"/>
                <a:gd name="T58" fmla="*/ 2147483647 w 419"/>
                <a:gd name="T59" fmla="*/ 2147483647 h 391"/>
                <a:gd name="T60" fmla="*/ 2147483647 w 419"/>
                <a:gd name="T61" fmla="*/ 2147483647 h 391"/>
                <a:gd name="T62" fmla="*/ 2147483647 w 419"/>
                <a:gd name="T63" fmla="*/ 2147483647 h 39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19"/>
                <a:gd name="T97" fmla="*/ 0 h 391"/>
                <a:gd name="T98" fmla="*/ 419 w 419"/>
                <a:gd name="T99" fmla="*/ 391 h 39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19" h="391">
                  <a:moveTo>
                    <a:pt x="241" y="150"/>
                  </a:moveTo>
                  <a:cubicBezTo>
                    <a:pt x="235" y="202"/>
                    <a:pt x="257" y="312"/>
                    <a:pt x="229" y="354"/>
                  </a:cubicBezTo>
                  <a:cubicBezTo>
                    <a:pt x="218" y="371"/>
                    <a:pt x="182" y="370"/>
                    <a:pt x="169" y="372"/>
                  </a:cubicBezTo>
                  <a:cubicBezTo>
                    <a:pt x="145" y="388"/>
                    <a:pt x="125" y="391"/>
                    <a:pt x="115" y="360"/>
                  </a:cubicBezTo>
                  <a:cubicBezTo>
                    <a:pt x="122" y="315"/>
                    <a:pt x="140" y="278"/>
                    <a:pt x="151" y="234"/>
                  </a:cubicBezTo>
                  <a:cubicBezTo>
                    <a:pt x="154" y="222"/>
                    <a:pt x="159" y="210"/>
                    <a:pt x="163" y="198"/>
                  </a:cubicBezTo>
                  <a:cubicBezTo>
                    <a:pt x="165" y="192"/>
                    <a:pt x="169" y="180"/>
                    <a:pt x="169" y="180"/>
                  </a:cubicBezTo>
                  <a:cubicBezTo>
                    <a:pt x="165" y="164"/>
                    <a:pt x="164" y="150"/>
                    <a:pt x="151" y="138"/>
                  </a:cubicBezTo>
                  <a:cubicBezTo>
                    <a:pt x="140" y="129"/>
                    <a:pt x="115" y="114"/>
                    <a:pt x="115" y="114"/>
                  </a:cubicBezTo>
                  <a:cubicBezTo>
                    <a:pt x="88" y="141"/>
                    <a:pt x="100" y="124"/>
                    <a:pt x="85" y="168"/>
                  </a:cubicBezTo>
                  <a:cubicBezTo>
                    <a:pt x="81" y="180"/>
                    <a:pt x="73" y="204"/>
                    <a:pt x="73" y="204"/>
                  </a:cubicBezTo>
                  <a:cubicBezTo>
                    <a:pt x="68" y="242"/>
                    <a:pt x="71" y="281"/>
                    <a:pt x="31" y="294"/>
                  </a:cubicBezTo>
                  <a:cubicBezTo>
                    <a:pt x="27" y="300"/>
                    <a:pt x="26" y="309"/>
                    <a:pt x="19" y="312"/>
                  </a:cubicBezTo>
                  <a:cubicBezTo>
                    <a:pt x="13" y="314"/>
                    <a:pt x="2" y="312"/>
                    <a:pt x="1" y="306"/>
                  </a:cubicBezTo>
                  <a:cubicBezTo>
                    <a:pt x="0" y="300"/>
                    <a:pt x="17" y="196"/>
                    <a:pt x="25" y="180"/>
                  </a:cubicBezTo>
                  <a:cubicBezTo>
                    <a:pt x="28" y="174"/>
                    <a:pt x="37" y="172"/>
                    <a:pt x="43" y="168"/>
                  </a:cubicBezTo>
                  <a:cubicBezTo>
                    <a:pt x="67" y="132"/>
                    <a:pt x="50" y="164"/>
                    <a:pt x="61" y="96"/>
                  </a:cubicBezTo>
                  <a:cubicBezTo>
                    <a:pt x="66" y="66"/>
                    <a:pt x="91" y="46"/>
                    <a:pt x="115" y="30"/>
                  </a:cubicBezTo>
                  <a:cubicBezTo>
                    <a:pt x="132" y="55"/>
                    <a:pt x="124" y="69"/>
                    <a:pt x="115" y="96"/>
                  </a:cubicBezTo>
                  <a:cubicBezTo>
                    <a:pt x="127" y="133"/>
                    <a:pt x="111" y="103"/>
                    <a:pt x="139" y="108"/>
                  </a:cubicBezTo>
                  <a:cubicBezTo>
                    <a:pt x="146" y="109"/>
                    <a:pt x="151" y="116"/>
                    <a:pt x="157" y="120"/>
                  </a:cubicBezTo>
                  <a:cubicBezTo>
                    <a:pt x="209" y="107"/>
                    <a:pt x="188" y="95"/>
                    <a:pt x="223" y="72"/>
                  </a:cubicBezTo>
                  <a:cubicBezTo>
                    <a:pt x="227" y="66"/>
                    <a:pt x="234" y="61"/>
                    <a:pt x="235" y="54"/>
                  </a:cubicBezTo>
                  <a:cubicBezTo>
                    <a:pt x="236" y="48"/>
                    <a:pt x="223" y="36"/>
                    <a:pt x="229" y="36"/>
                  </a:cubicBezTo>
                  <a:cubicBezTo>
                    <a:pt x="240" y="36"/>
                    <a:pt x="243" y="68"/>
                    <a:pt x="247" y="72"/>
                  </a:cubicBezTo>
                  <a:cubicBezTo>
                    <a:pt x="251" y="76"/>
                    <a:pt x="259" y="76"/>
                    <a:pt x="265" y="78"/>
                  </a:cubicBezTo>
                  <a:cubicBezTo>
                    <a:pt x="314" y="71"/>
                    <a:pt x="361" y="58"/>
                    <a:pt x="409" y="48"/>
                  </a:cubicBezTo>
                  <a:cubicBezTo>
                    <a:pt x="411" y="40"/>
                    <a:pt x="419" y="31"/>
                    <a:pt x="415" y="24"/>
                  </a:cubicBezTo>
                  <a:cubicBezTo>
                    <a:pt x="407" y="12"/>
                    <a:pt x="379" y="0"/>
                    <a:pt x="379" y="0"/>
                  </a:cubicBezTo>
                  <a:cubicBezTo>
                    <a:pt x="398" y="29"/>
                    <a:pt x="389" y="6"/>
                    <a:pt x="385" y="42"/>
                  </a:cubicBezTo>
                  <a:cubicBezTo>
                    <a:pt x="371" y="152"/>
                    <a:pt x="394" y="130"/>
                    <a:pt x="271" y="138"/>
                  </a:cubicBezTo>
                  <a:cubicBezTo>
                    <a:pt x="249" y="145"/>
                    <a:pt x="259" y="141"/>
                    <a:pt x="241" y="1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AutoShape 114"/>
            <p:cNvSpPr>
              <a:spLocks noChangeArrowheads="1"/>
            </p:cNvSpPr>
            <p:nvPr/>
          </p:nvSpPr>
          <p:spPr bwMode="gray">
            <a:xfrm>
              <a:off x="6089650" y="3516313"/>
              <a:ext cx="261938" cy="166687"/>
            </a:xfrm>
            <a:prstGeom prst="star5">
              <a:avLst/>
            </a:prstGeom>
            <a:solidFill>
              <a:srgbClr val="FFA600"/>
            </a:solidFill>
            <a:ln w="6350" algn="ctr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pic>
          <p:nvPicPr>
            <p:cNvPr id="23" name="Picture 127" descr="MCj0412770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7338" y="1582738"/>
              <a:ext cx="249237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 Box 128"/>
            <p:cNvSpPr txBox="1">
              <a:spLocks noChangeAspect="1" noChangeArrowheads="1"/>
            </p:cNvSpPr>
            <p:nvPr/>
          </p:nvSpPr>
          <p:spPr bwMode="blackGray">
            <a:xfrm>
              <a:off x="5627466" y="1582738"/>
              <a:ext cx="688296" cy="27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0083" tIns="40083" rIns="40083" bIns="40083">
              <a:spAutoFit/>
            </a:bodyPr>
            <a:lstStyle>
              <a:lvl1pPr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801688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8E1602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ГРЭС-1</a:t>
              </a:r>
              <a:endParaRPr kumimoji="0" lang="en-GB" altLang="zh-CN" sz="1000" b="1" i="0" u="none" strike="noStrike" kern="0" cap="none" spc="0" normalizeH="0" baseline="0" noProof="0" dirty="0">
                <a:ln>
                  <a:noFill/>
                </a:ln>
                <a:solidFill>
                  <a:srgbClr val="8E1602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5" name="AutoShape 131"/>
            <p:cNvSpPr>
              <a:spLocks noChangeAspect="1" noChangeArrowheads="1"/>
            </p:cNvSpPr>
            <p:nvPr/>
          </p:nvSpPr>
          <p:spPr bwMode="gray">
            <a:xfrm>
              <a:off x="4554538" y="1933575"/>
              <a:ext cx="284162" cy="184150"/>
            </a:xfrm>
            <a:prstGeom prst="star5">
              <a:avLst/>
            </a:prstGeom>
            <a:solidFill>
              <a:srgbClr val="FFA600"/>
            </a:solidFill>
            <a:ln w="6350" algn="ctr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pic>
          <p:nvPicPr>
            <p:cNvPr id="26" name="Picture 142" descr="MCj0412770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2925" y="2097088"/>
              <a:ext cx="284163" cy="392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 Box 153"/>
            <p:cNvSpPr txBox="1">
              <a:spLocks noChangeAspect="1" noChangeArrowheads="1"/>
            </p:cNvSpPr>
            <p:nvPr/>
          </p:nvSpPr>
          <p:spPr bwMode="blackGray">
            <a:xfrm>
              <a:off x="8502650" y="2239963"/>
              <a:ext cx="1306513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0083" tIns="40083" rIns="40083" bIns="40083">
              <a:spAutoFit/>
            </a:bodyPr>
            <a:lstStyle>
              <a:lvl1pPr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801688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Экибастузская ГРЭС-1</a:t>
              </a:r>
              <a:endParaRPr kumimoji="0" lang="en-GB" altLang="zh-CN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8" name="Text Box 148"/>
            <p:cNvSpPr txBox="1">
              <a:spLocks noChangeAspect="1" noChangeArrowheads="1"/>
            </p:cNvSpPr>
            <p:nvPr/>
          </p:nvSpPr>
          <p:spPr bwMode="blackGray">
            <a:xfrm>
              <a:off x="8502650" y="2635250"/>
              <a:ext cx="949325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0" rIns="18000" bIns="0">
              <a:spAutoFit/>
            </a:bodyPr>
            <a:lstStyle>
              <a:lvl1pPr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801688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Угольный разрез</a:t>
              </a:r>
              <a:endParaRPr kumimoji="0" lang="en-GB" altLang="zh-CN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9" name="Oval 141"/>
            <p:cNvSpPr>
              <a:spLocks noChangeArrowheads="1"/>
            </p:cNvSpPr>
            <p:nvPr/>
          </p:nvSpPr>
          <p:spPr bwMode="auto">
            <a:xfrm>
              <a:off x="8288338" y="2667000"/>
              <a:ext cx="107950" cy="107950"/>
            </a:xfrm>
            <a:prstGeom prst="triangle">
              <a:avLst>
                <a:gd name="adj" fmla="val 50000"/>
              </a:avLst>
            </a:prstGeom>
            <a:solidFill>
              <a:srgbClr val="2B2769"/>
            </a:solidFill>
            <a:ln w="12700">
              <a:solidFill>
                <a:srgbClr val="537CAD"/>
              </a:solidFill>
              <a:miter lim="800000"/>
              <a:headEnd/>
              <a:tailEnd/>
            </a:ln>
          </p:spPr>
          <p:txBody>
            <a:bodyPr wrap="none" lIns="90000" tIns="90000" rIns="90000" bIns="90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2B2769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Oval 141"/>
            <p:cNvSpPr>
              <a:spLocks noChangeArrowheads="1"/>
            </p:cNvSpPr>
            <p:nvPr/>
          </p:nvSpPr>
          <p:spPr bwMode="auto">
            <a:xfrm>
              <a:off x="5684838" y="1914525"/>
              <a:ext cx="71437" cy="71438"/>
            </a:xfrm>
            <a:prstGeom prst="triangle">
              <a:avLst>
                <a:gd name="adj" fmla="val 50000"/>
              </a:avLst>
            </a:prstGeom>
            <a:solidFill>
              <a:srgbClr val="2B2769"/>
            </a:solidFill>
            <a:ln w="12700">
              <a:solidFill>
                <a:srgbClr val="537CAD"/>
              </a:solidFill>
              <a:miter lim="800000"/>
              <a:headEnd/>
              <a:tailEnd/>
            </a:ln>
          </p:spPr>
          <p:txBody>
            <a:bodyPr wrap="none" lIns="90000" tIns="90000" rIns="90000" bIns="90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2B2769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Rectangle 132"/>
            <p:cNvSpPr>
              <a:spLocks noChangeAspect="1" noChangeArrowheads="1"/>
            </p:cNvSpPr>
            <p:nvPr/>
          </p:nvSpPr>
          <p:spPr bwMode="gray">
            <a:xfrm>
              <a:off x="5897537" y="1889125"/>
              <a:ext cx="601662" cy="193674"/>
            </a:xfrm>
            <a:prstGeom prst="rect">
              <a:avLst/>
            </a:prstGeom>
            <a:solidFill>
              <a:srgbClr val="C6ED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12700" marR="0" lvl="0" indent="-1270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8E1602"/>
                  </a:solidFill>
                  <a:effectLst/>
                  <a:uLnTx/>
                  <a:uFillTx/>
                  <a:ea typeface="宋体" pitchFamily="2" charset="-122"/>
                </a:rPr>
                <a:t>Богатырь</a:t>
              </a:r>
              <a:r>
                <a:rPr kumimoji="0" lang="en-GB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8E1602"/>
                  </a:solidFill>
                  <a:effectLst/>
                  <a:uLnTx/>
                  <a:uFillTx/>
                  <a:ea typeface="宋体" pitchFamily="2" charset="-122"/>
                </a:rPr>
                <a:t> </a:t>
              </a:r>
              <a:endParaRPr kumimoji="0" lang="en-GB" altLang="zh-CN" sz="1000" b="0" i="0" u="none" strike="noStrike" kern="0" cap="none" spc="0" normalizeH="0" baseline="0" noProof="0" dirty="0">
                <a:ln>
                  <a:noFill/>
                </a:ln>
                <a:solidFill>
                  <a:srgbClr val="8E1602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</p:grpSp>
      <p:sp>
        <p:nvSpPr>
          <p:cNvPr id="32" name="Text Box 130"/>
          <p:cNvSpPr txBox="1">
            <a:spLocks noChangeAspect="1" noChangeArrowheads="1"/>
          </p:cNvSpPr>
          <p:nvPr/>
        </p:nvSpPr>
        <p:spPr bwMode="gray">
          <a:xfrm>
            <a:off x="3751636" y="1556792"/>
            <a:ext cx="563600" cy="253900"/>
          </a:xfrm>
          <a:prstGeom prst="rect">
            <a:avLst/>
          </a:prstGeom>
          <a:solidFill>
            <a:srgbClr val="C6EDF6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2" tIns="45712" rIns="45712" bIns="4571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50" b="1" i="0" u="none" strike="noStrike" kern="0" cap="none" spc="0" normalizeH="0" baseline="0" noProof="0" dirty="0">
                <a:ln>
                  <a:noFill/>
                </a:ln>
                <a:solidFill>
                  <a:srgbClr val="FFA6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rPr>
              <a:t>Астана</a:t>
            </a:r>
            <a:endParaRPr kumimoji="0" lang="en-GB" altLang="zh-CN" sz="1050" b="1" i="0" u="none" strike="noStrike" kern="0" cap="none" spc="0" normalizeH="0" baseline="0" noProof="0" dirty="0">
              <a:ln>
                <a:noFill/>
              </a:ln>
              <a:solidFill>
                <a:srgbClr val="FFA600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pic>
        <p:nvPicPr>
          <p:cNvPr id="33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116632"/>
            <a:ext cx="7272809" cy="553293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Основные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финансово-экономические показатели по регулируемой деятельности за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г. 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остатейное исполнение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тарифной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сметы за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4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14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6AD37AE-6868-40DE-A6FB-E7AD517866AC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3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3850" y="669925"/>
            <a:ext cx="8496622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922" y="116632"/>
            <a:ext cx="12255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752132"/>
            <a:ext cx="7921699" cy="32586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398" y="4076950"/>
            <a:ext cx="7932862" cy="250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263" y="71438"/>
            <a:ext cx="7133779" cy="49053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затрат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регулируемым услугам за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год (факт)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7DC2F8-C37B-46CF-83DB-6369A2D6F116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4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561975"/>
            <a:ext cx="848608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042" y="44624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535" y="647278"/>
            <a:ext cx="4968497" cy="27343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5936" y="3395313"/>
            <a:ext cx="4970769" cy="296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1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1" y="237329"/>
            <a:ext cx="7054850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Объемы предоставленных регулируемых услуг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год.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7DC2F8-C37B-46CF-83DB-6369A2D6F116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5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1052736"/>
            <a:ext cx="8414072" cy="7576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0" y="345280"/>
            <a:ext cx="12255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Текст 2"/>
          <p:cNvSpPr txBox="1">
            <a:spLocks/>
          </p:cNvSpPr>
          <p:nvPr/>
        </p:nvSpPr>
        <p:spPr bwMode="auto">
          <a:xfrm>
            <a:off x="539552" y="3861048"/>
            <a:ext cx="8280920" cy="43973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spcBef>
                <a:spcPts val="300"/>
              </a:spcBef>
              <a:spcAft>
                <a:spcPts val="300"/>
              </a:spcAft>
              <a:buSzPct val="90000"/>
              <a:buNone/>
              <a:defRPr/>
            </a:pPr>
            <a:endParaRPr lang="ru-RU" sz="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236" y="1308461"/>
            <a:ext cx="77724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400" y="167250"/>
            <a:ext cx="6827664" cy="792087"/>
          </a:xfrm>
        </p:spPr>
        <p:txBody>
          <a:bodyPr/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Работа с потребителями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908720"/>
            <a:ext cx="828040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8640"/>
            <a:ext cx="12192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 bwMode="auto">
          <a:xfrm>
            <a:off x="406400" y="1181206"/>
            <a:ext cx="8249443" cy="3255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ru-RU" sz="1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Основные цели и задачи деятельности по предоставлению регулируемых </a:t>
            </a:r>
            <a:r>
              <a:rPr lang="ru-RU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услуг (товаров, работ</a:t>
            </a:r>
            <a:r>
              <a:rPr lang="ru-RU" sz="1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): </a:t>
            </a: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качественное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бесперебойное предоставление услуг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отводу сточных вод и подаче воды по распределительным сетям;</a:t>
            </a: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повышение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удовлетворенности потребителей качеством предоставляемых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услуг;</a:t>
            </a: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Потребителями регулируемых услуг Товарищества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являются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юридических лица, работа с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которыми проводится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согласно заключенным договорам на оказание услуг по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отводу сточных вод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подаче воды по распределительным сетям. Претензий по поводу недобросовестного исполнения договорных обязательств за отчетный период не поступало.</a:t>
            </a: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06" y="284849"/>
            <a:ext cx="6959205" cy="720079"/>
          </a:xfrm>
        </p:spPr>
        <p:txBody>
          <a:bodyPr/>
          <a:lstStyle/>
          <a:p>
            <a:pPr lvl="0"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Перспективы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деятельности (планы развития), в том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числе,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возможные изменения тарифов на регулируемые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услуги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1124744"/>
            <a:ext cx="828040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8640"/>
            <a:ext cx="12192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 bwMode="auto">
          <a:xfrm>
            <a:off x="399584" y="1277317"/>
            <a:ext cx="8249443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Продолжение поставок услуг в адрес потребителей, повышение надежности поставок данных услуг;</a:t>
            </a: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Подача заявки на утверждения тарифа по общему порядку 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202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-202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гг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43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2D911B9-8E19-462A-BA92-2BE376CB91DC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8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" name="Rectangle 45"/>
          <p:cNvSpPr>
            <a:spLocks noChangeArrowheads="1"/>
          </p:cNvSpPr>
          <p:nvPr/>
        </p:nvSpPr>
        <p:spPr bwMode="auto">
          <a:xfrm>
            <a:off x="827088" y="2519363"/>
            <a:ext cx="7453312" cy="11239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kk-KZ" alt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anose="020B0604020202020204" pitchFamily="34" charset="0"/>
              </a:rPr>
              <a:t>Спасибо за внимание! </a:t>
            </a:r>
            <a:endParaRPr lang="ru-RU" alt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058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41770</TotalTime>
  <Words>491</Words>
  <Application>Microsoft Office PowerPoint</Application>
  <PresentationFormat>Экран (4:3)</PresentationFormat>
  <Paragraphs>50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맑은 고딕</vt:lpstr>
      <vt:lpstr>ＭＳ Ｐゴシック</vt:lpstr>
      <vt:lpstr>宋体</vt:lpstr>
      <vt:lpstr>Arial</vt:lpstr>
      <vt:lpstr>Calibri</vt:lpstr>
      <vt:lpstr>Wingdings</vt:lpstr>
      <vt:lpstr>Wingdings 2</vt:lpstr>
      <vt:lpstr>Тема Office</vt:lpstr>
      <vt:lpstr>Ежегодный отчет о деятельности  ТОО «Экибастузская ГРЭС-1 им.Б.Нуржанова» по предоставлению регулируемых услуг по отводу сточных вод  и подаче воды по распределительным сетям перед потребителями и иными заинтересованными лицами за 2023 год.</vt:lpstr>
      <vt:lpstr>Общая информация</vt:lpstr>
      <vt:lpstr> Основные финансово-экономические показатели по регулируемой деятельности за 2022г.  и постатейное исполнение тарифной сметы за 2023г. </vt:lpstr>
      <vt:lpstr>Структура затрат по регулируемым услугам за 2023 год (факт)</vt:lpstr>
      <vt:lpstr>Объемы предоставленных регулируемых услуг за 2023 год.</vt:lpstr>
      <vt:lpstr>  Работа с потребителями </vt:lpstr>
      <vt:lpstr> Перспективы деятельности (планы развития), в том числе, возможные изменения тарифов на регулируемые услуги 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вариантов строительства  Балхашской ТЭС и ПГУ на газе</dc:title>
  <dc:creator>Шунаева Салтанат</dc:creator>
  <cp:lastModifiedBy>Асия Таирова</cp:lastModifiedBy>
  <cp:revision>921</cp:revision>
  <cp:lastPrinted>2017-04-18T03:49:19Z</cp:lastPrinted>
  <dcterms:created xsi:type="dcterms:W3CDTF">2013-04-27T06:24:27Z</dcterms:created>
  <dcterms:modified xsi:type="dcterms:W3CDTF">2024-03-29T06:08:53Z</dcterms:modified>
</cp:coreProperties>
</file>