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6" r:id="rId4"/>
    <p:sldId id="282" r:id="rId5"/>
    <p:sldId id="283" r:id="rId6"/>
    <p:sldId id="299" r:id="rId7"/>
    <p:sldId id="294" r:id="rId8"/>
    <p:sldId id="297" r:id="rId9"/>
    <p:sldId id="298" r:id="rId10"/>
    <p:sldId id="285" r:id="rId11"/>
    <p:sldId id="279" r:id="rId12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E3F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047" autoAdjust="0"/>
    <p:restoredTop sz="95423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Горячая вода</a:t>
            </a:r>
          </a:p>
        </c:rich>
      </c:tx>
      <c:layout>
        <c:manualLayout>
          <c:xMode val="edge"/>
          <c:yMode val="edge"/>
          <c:x val="0.40162923469285999"/>
          <c:y val="3.89277194021523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4955373801689614E-2"/>
          <c:y val="0.14885534368145339"/>
          <c:w val="0.82097935953739254"/>
          <c:h val="0.64119954003474"/>
        </c:manualLayout>
      </c:layout>
      <c:pieChart>
        <c:varyColors val="1"/>
        <c:ser>
          <c:idx val="0"/>
          <c:order val="0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BE5-4714-AAAF-B4A81CCD220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E5-4714-AAAF-B4A81CCD2208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BE5-4714-AAAF-B4A81CCD2208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BE5-4714-AAAF-B4A81CCD2208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BE5-4714-AAAF-B4A81CCD2208}"/>
              </c:ext>
            </c:extLst>
          </c:dPt>
          <c:dLbls>
            <c:spPr>
              <a:noFill/>
              <a:ln>
                <a:noFill/>
              </a:ln>
              <a:effectLst>
                <a:glow>
                  <a:schemeClr val="bg1"/>
                </a:glow>
                <a:outerShdw dist="50800" sx="1000" sy="1000" algn="ctr" rotWithShape="0">
                  <a:schemeClr val="bg1"/>
                </a:outerShdw>
              </a:effectLst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'Смета 2022'!$O$7:$O$13</c:f>
              <c:strCache>
                <c:ptCount val="7"/>
                <c:pt idx="0">
                  <c:v>Топливо(уголь, мазут, ГСМ)</c:v>
                </c:pt>
                <c:pt idx="1">
                  <c:v>энергия</c:v>
                </c:pt>
                <c:pt idx="2">
                  <c:v>вода</c:v>
                </c:pt>
                <c:pt idx="3">
                  <c:v>ФЗП и отчисления</c:v>
                </c:pt>
                <c:pt idx="4">
                  <c:v>Амортизация</c:v>
                </c:pt>
                <c:pt idx="5">
                  <c:v>Прочие производственные расходы </c:v>
                </c:pt>
                <c:pt idx="6">
                  <c:v>Расходы периода </c:v>
                </c:pt>
              </c:strCache>
            </c:strRef>
          </c:cat>
          <c:val>
            <c:numRef>
              <c:f>'Смета 2022'!$P$7:$P$13</c:f>
              <c:numCache>
                <c:formatCode>_-* #\ ##0\ _₽_-;\-* #\ ##0\ _₽_-;_-* "-"??\ _₽_-;_-@_-</c:formatCode>
                <c:ptCount val="7"/>
                <c:pt idx="0">
                  <c:v>32632.466369999998</c:v>
                </c:pt>
                <c:pt idx="1">
                  <c:v>1.9529799999999999</c:v>
                </c:pt>
                <c:pt idx="2">
                  <c:v>2635.1088799999998</c:v>
                </c:pt>
                <c:pt idx="3">
                  <c:v>4000.8182800000004</c:v>
                </c:pt>
                <c:pt idx="4">
                  <c:v>4612.8038799999995</c:v>
                </c:pt>
                <c:pt idx="5">
                  <c:v>5509.8372599999993</c:v>
                </c:pt>
                <c:pt idx="6">
                  <c:v>727.65494000000012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BE5-4714-AAAF-B4A81CCD220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3.9897992717521327E-2"/>
          <c:y val="0.83885191285186778"/>
          <c:w val="0.69474487487705683"/>
          <c:h val="0.12012943346467225"/>
        </c:manualLayout>
      </c:layout>
      <c:overlay val="0"/>
      <c:txPr>
        <a:bodyPr/>
        <a:lstStyle/>
        <a:p>
          <a:pPr>
            <a:defRPr sz="800"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3E0CAE-86CC-452B-8440-851E39DC8982}" type="datetimeFigureOut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99B421-8046-4172-882C-A02D06B5E48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23534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3459A3-921E-4903-867B-06E4ECE31CB0}" type="datetimeFigureOut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0" tIns="46044" rIns="92090" bIns="4604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2090" tIns="46044" rIns="92090" bIns="4604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2090" tIns="46044" rIns="92090" bIns="460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62761CD-52BC-41B0-A0CD-DFAEA78DA3B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21979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E851D92-EDB9-4984-9126-A7F5B1B0F9CD}" type="slidenum">
              <a:rPr lang="ru-RU" altLang="ru-RU" smtClean="0">
                <a:latin typeface="Calibri" pitchFamily="34" charset="0"/>
              </a:rPr>
              <a:pPr/>
              <a:t>4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49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5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23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6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8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48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5ED465C-F6CD-480F-A92C-A312FD72AAAA}" type="slidenum">
              <a:rPr lang="ru-RU" altLang="ru-RU" smtClean="0">
                <a:latin typeface="Calibri" pitchFamily="34" charset="0"/>
              </a:rPr>
              <a:pPr/>
              <a:t>11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8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3125-E6FD-48E8-B866-5854D0683971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716D5-C425-44E1-A991-8EBCFE39ADA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4410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B64F-11F6-48F8-9706-4D77EFF46BAF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66D97-25BC-4396-B3B6-E663DEFA904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0810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B509-BD5C-4F15-9E4A-2004C323DDA8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20C83-1F90-4DA9-A5F5-F3A02CCA323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1695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06BD-E149-48E7-8F64-906AFC1214A0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49F37-580B-4B3B-A42A-42F76430F4A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47388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835BD-2C56-4E65-B775-61EDE39671ED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0FBC-780F-4FE5-9BA9-92A05089F02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00579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11F3-7341-4103-AFBA-D5179E2597E4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B825-ABA7-4E3D-9C90-815470A7D2C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59614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37B8-8807-4EA5-9315-26EB64FB779D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C10E6-ADE9-4EE4-99C2-787F6FC9C20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63685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69B4B-7C18-45F0-BF86-2D5EA5FB4CE3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77E6E-6AE3-4FFD-B33F-8B72A87314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2670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3894-1871-494F-B0D5-ACDF6D812ED2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3AE0D-75F1-4595-8FA1-6ABE1689F5C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7933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869F-8055-4087-84A9-5F2C1216D1D0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4371-C965-47E4-9F8C-37697493DD4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3624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61DD-7573-43AC-A77C-95E9C3AD822B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1F0C-E83D-4625-A7F8-62D45838E4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8788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9B9785-609D-486A-949B-96A2502742C9}" type="datetime1">
              <a:rPr lang="ru-RU"/>
              <a:pPr>
                <a:defRPr/>
              </a:pPr>
              <a:t>11.04.2024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20659BF-5D17-49A5-AD70-7002E267F7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05038"/>
            <a:ext cx="9144000" cy="2232025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Ежегодный отчет 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о деятельности </a:t>
            </a:r>
            <a:b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ТОО</a:t>
            </a:r>
            <a:r>
              <a:rPr lang="en-US" altLang="ru-RU" sz="2400" b="1" dirty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«</a:t>
            </a:r>
            <a:r>
              <a:rPr lang="ru-RU" altLang="ru-RU" sz="2400" b="1" dirty="0" err="1">
                <a:solidFill>
                  <a:schemeClr val="bg1"/>
                </a:solidFill>
                <a:cs typeface="Calibri" pitchFamily="34" charset="0"/>
              </a:rPr>
              <a:t>Экибастузская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 ГРЭС-1 </a:t>
            </a:r>
            <a:r>
              <a:rPr lang="ru-RU" altLang="ru-RU" sz="2400" b="1" dirty="0" err="1">
                <a:solidFill>
                  <a:schemeClr val="bg1"/>
                </a:solidFill>
                <a:cs typeface="Calibri" pitchFamily="34" charset="0"/>
              </a:rPr>
              <a:t>им.Б.Нуржанова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»</a:t>
            </a:r>
            <a:b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по предоставлению регулируемых услуг по производству, передаче, распределению и снабжению тепловой энергией </a:t>
            </a:r>
            <a:r>
              <a:rPr lang="ru-RU" altLang="ru-RU" sz="2400" b="1" dirty="0">
                <a:solidFill>
                  <a:srgbClr val="FF0000"/>
                </a:solidFill>
                <a:cs typeface="Calibri" pitchFamily="34" charset="0"/>
              </a:rPr>
              <a:t/>
            </a:r>
            <a:br>
              <a:rPr lang="ru-RU" altLang="ru-RU" sz="2400" b="1" dirty="0">
                <a:solidFill>
                  <a:srgbClr val="FF0000"/>
                </a:solidFill>
                <a:cs typeface="Calibri" pitchFamily="34" charset="0"/>
              </a:rPr>
            </a:b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перед потребителями и иными заинтересованными лицами за </a:t>
            </a:r>
            <a:b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 2023 год.</a:t>
            </a:r>
            <a:endParaRPr kumimoji="1" lang="en-US" altLang="ko-KR" sz="2400" b="1" dirty="0" smtClean="0">
              <a:solidFill>
                <a:schemeClr val="bg1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6216650"/>
            <a:ext cx="6400800" cy="307975"/>
          </a:xfrm>
        </p:spPr>
        <p:txBody>
          <a:bodyPr lIns="92075" tIns="46038" rIns="92075" bIns="46038" anchor="ctr" anchorCtr="1">
            <a:spAutoFit/>
          </a:bodyPr>
          <a:lstStyle/>
          <a:p>
            <a:pPr>
              <a:spcBef>
                <a:spcPct val="100000"/>
              </a:spcBef>
            </a:pPr>
            <a:r>
              <a:rPr lang="ru-RU" altLang="ko-KR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ru-RU" altLang="ko-KR" sz="1400" b="1" dirty="0">
                <a:solidFill>
                  <a:srgbClr val="002060"/>
                </a:solidFill>
                <a:latin typeface="Arial" charset="0"/>
                <a:cs typeface="Arial" charset="0"/>
              </a:rPr>
              <a:t>А</a:t>
            </a:r>
            <a:r>
              <a:rPr lang="ru-RU" altLang="ko-KR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прель 2024 года</a:t>
            </a:r>
            <a:endParaRPr lang="ko-KR" altLang="en-US" sz="14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5430"/>
            <a:ext cx="2880320" cy="101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06" y="284849"/>
            <a:ext cx="6959205" cy="720079"/>
          </a:xfrm>
        </p:spPr>
        <p:txBody>
          <a:bodyPr/>
          <a:lstStyle/>
          <a:p>
            <a:pPr lvl="0"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Перспективы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деятельности (планы развития), в том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числе,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возможные изменения тарифов на регулируемые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услуги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1124744"/>
            <a:ext cx="828040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640"/>
            <a:ext cx="1219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399584" y="1277317"/>
            <a:ext cx="824944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рамках реализации инвестиционной программы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2023-2027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гг. планируется выполнить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замену трубопроводов теплосети согласно графиков ремонта; 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Установка приборов учета тепловой энергии на территории ГРЭС-1 для дополнительного контроля потребления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теплоэнергии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со стороны потребителей. 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3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2D911B9-8E19-462A-BA92-2BE376CB91DC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11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827088" y="2519363"/>
            <a:ext cx="7453312" cy="11239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kk-KZ" alt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anose="020B0604020202020204" pitchFamily="34" charset="0"/>
              </a:rPr>
              <a:t>Спасибо за внимание! </a:t>
            </a:r>
            <a:endParaRPr lang="ru-RU" alt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58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63" y="71438"/>
            <a:ext cx="8893175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Общая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2906814-30E0-4EEF-B9DD-F46F3AA7EBC3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2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95288" y="620688"/>
            <a:ext cx="8425184" cy="714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2"/>
          <p:cNvSpPr txBox="1">
            <a:spLocks/>
          </p:cNvSpPr>
          <p:nvPr/>
        </p:nvSpPr>
        <p:spPr bwMode="auto">
          <a:xfrm>
            <a:off x="395288" y="3861048"/>
            <a:ext cx="8280400" cy="288032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ГРЭС-1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состоит из 8-ми энергоблоков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номинальной мощностью 500 МВт. Общая установленная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мощность - 4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000 МВт. Общий годовой (номинальный проектный) отпуск электроэнергии с шин станции составляет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25 924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млн.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кВт/час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. Энергоблоки введены в эксплуатацию в 1980-1984 годах и  конструктивно выполнены отдельными единицами (моно энергоблоки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);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связанных мощностей на станции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нет;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Основное топливо – Экибастузский уголь с проектной теплотворной способностью 3870 ккал/кг. Номинальный проектный расход основного топлива станцией составляет 15,6 млн. тонн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Источником водоснабжения станции является канал «Иртыш-Караганда имени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Сатпаева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», который сообщается с водохранилищем станции, созданным в котловане озера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Женгельды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Тепловая энергия  на собственные нужды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ГРЭС-1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используется для поддержания требуемых параметров микроклимата в отапливаемых помещениях, зданиях и сооружениях станции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c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обеспечением регулирования объема подаваемой тепловой энергии на собственные нужды в ручном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режиме. Объем тепловой энергии, не используемый на собственные нужды, отпускается сторонним потребителям; 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Приказом РГУ «Департамент Комитета по регулированию естественных монополий и защите конкуренции по Павлодарской области» от 15 мая 2017 года №57-ОД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ТОО «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Экибастузская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ГРЭС-1 им.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Б.Нуржанова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» было включено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в местный раздел Государственного регистра субъектов естественных монополий по Павлодарской области по виду деятельности: «Производство, передача, распределение и снабжение тепловой энергии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». 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Font typeface="Arial" charset="0"/>
              <a:buNone/>
              <a:defRPr/>
            </a:pPr>
            <a:endParaRPr lang="ru-RU" altLang="ru-RU" sz="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310979" y="874893"/>
            <a:ext cx="6785817" cy="2794123"/>
            <a:chOff x="1098550" y="850900"/>
            <a:chExt cx="8710613" cy="3268663"/>
          </a:xfrm>
        </p:grpSpPr>
        <p:sp>
          <p:nvSpPr>
            <p:cNvPr id="12" name="Freeform 9"/>
            <p:cNvSpPr>
              <a:spLocks noChangeAspect="1"/>
            </p:cNvSpPr>
            <p:nvPr/>
          </p:nvSpPr>
          <p:spPr bwMode="gray">
            <a:xfrm>
              <a:off x="1098550" y="850900"/>
              <a:ext cx="6781800" cy="3268663"/>
            </a:xfrm>
            <a:custGeom>
              <a:avLst/>
              <a:gdLst>
                <a:gd name="T0" fmla="*/ 2147483647 w 1874"/>
                <a:gd name="T1" fmla="*/ 2147483647 h 999"/>
                <a:gd name="T2" fmla="*/ 2147483647 w 1874"/>
                <a:gd name="T3" fmla="*/ 2147483647 h 999"/>
                <a:gd name="T4" fmla="*/ 2147483647 w 1874"/>
                <a:gd name="T5" fmla="*/ 2147483647 h 999"/>
                <a:gd name="T6" fmla="*/ 2147483647 w 1874"/>
                <a:gd name="T7" fmla="*/ 2147483647 h 999"/>
                <a:gd name="T8" fmla="*/ 2147483647 w 1874"/>
                <a:gd name="T9" fmla="*/ 2147483647 h 999"/>
                <a:gd name="T10" fmla="*/ 2147483647 w 1874"/>
                <a:gd name="T11" fmla="*/ 2147483647 h 999"/>
                <a:gd name="T12" fmla="*/ 2147483647 w 1874"/>
                <a:gd name="T13" fmla="*/ 2147483647 h 999"/>
                <a:gd name="T14" fmla="*/ 2147483647 w 1874"/>
                <a:gd name="T15" fmla="*/ 2147483647 h 999"/>
                <a:gd name="T16" fmla="*/ 2147483647 w 1874"/>
                <a:gd name="T17" fmla="*/ 2147483647 h 999"/>
                <a:gd name="T18" fmla="*/ 2147483647 w 1874"/>
                <a:gd name="T19" fmla="*/ 2147483647 h 999"/>
                <a:gd name="T20" fmla="*/ 2147483647 w 1874"/>
                <a:gd name="T21" fmla="*/ 2147483647 h 999"/>
                <a:gd name="T22" fmla="*/ 2147483647 w 1874"/>
                <a:gd name="T23" fmla="*/ 2147483647 h 999"/>
                <a:gd name="T24" fmla="*/ 2147483647 w 1874"/>
                <a:gd name="T25" fmla="*/ 2147483647 h 999"/>
                <a:gd name="T26" fmla="*/ 2147483647 w 1874"/>
                <a:gd name="T27" fmla="*/ 2147483647 h 999"/>
                <a:gd name="T28" fmla="*/ 2147483647 w 1874"/>
                <a:gd name="T29" fmla="*/ 2147483647 h 999"/>
                <a:gd name="T30" fmla="*/ 2147483647 w 1874"/>
                <a:gd name="T31" fmla="*/ 2147483647 h 999"/>
                <a:gd name="T32" fmla="*/ 2147483647 w 1874"/>
                <a:gd name="T33" fmla="*/ 2147483647 h 999"/>
                <a:gd name="T34" fmla="*/ 2147483647 w 1874"/>
                <a:gd name="T35" fmla="*/ 2147483647 h 999"/>
                <a:gd name="T36" fmla="*/ 2147483647 w 1874"/>
                <a:gd name="T37" fmla="*/ 2147483647 h 999"/>
                <a:gd name="T38" fmla="*/ 2147483647 w 1874"/>
                <a:gd name="T39" fmla="*/ 2147483647 h 999"/>
                <a:gd name="T40" fmla="*/ 2147483647 w 1874"/>
                <a:gd name="T41" fmla="*/ 2147483647 h 999"/>
                <a:gd name="T42" fmla="*/ 2147483647 w 1874"/>
                <a:gd name="T43" fmla="*/ 2147483647 h 999"/>
                <a:gd name="T44" fmla="*/ 2147483647 w 1874"/>
                <a:gd name="T45" fmla="*/ 2147483647 h 999"/>
                <a:gd name="T46" fmla="*/ 2147483647 w 1874"/>
                <a:gd name="T47" fmla="*/ 2147483647 h 999"/>
                <a:gd name="T48" fmla="*/ 2147483647 w 1874"/>
                <a:gd name="T49" fmla="*/ 2147483647 h 999"/>
                <a:gd name="T50" fmla="*/ 2147483647 w 1874"/>
                <a:gd name="T51" fmla="*/ 2147483647 h 999"/>
                <a:gd name="T52" fmla="*/ 2147483647 w 1874"/>
                <a:gd name="T53" fmla="*/ 2147483647 h 999"/>
                <a:gd name="T54" fmla="*/ 2147483647 w 1874"/>
                <a:gd name="T55" fmla="*/ 2147483647 h 999"/>
                <a:gd name="T56" fmla="*/ 2147483647 w 1874"/>
                <a:gd name="T57" fmla="*/ 2147483647 h 999"/>
                <a:gd name="T58" fmla="*/ 2147483647 w 1874"/>
                <a:gd name="T59" fmla="*/ 2147483647 h 999"/>
                <a:gd name="T60" fmla="*/ 2147483647 w 1874"/>
                <a:gd name="T61" fmla="*/ 2147483647 h 999"/>
                <a:gd name="T62" fmla="*/ 2147483647 w 1874"/>
                <a:gd name="T63" fmla="*/ 2147483647 h 999"/>
                <a:gd name="T64" fmla="*/ 2147483647 w 1874"/>
                <a:gd name="T65" fmla="*/ 2147483647 h 999"/>
                <a:gd name="T66" fmla="*/ 2147483647 w 1874"/>
                <a:gd name="T67" fmla="*/ 2147483647 h 999"/>
                <a:gd name="T68" fmla="*/ 2147483647 w 1874"/>
                <a:gd name="T69" fmla="*/ 2147483647 h 999"/>
                <a:gd name="T70" fmla="*/ 2147483647 w 1874"/>
                <a:gd name="T71" fmla="*/ 2147483647 h 999"/>
                <a:gd name="T72" fmla="*/ 2147483647 w 1874"/>
                <a:gd name="T73" fmla="*/ 2147483647 h 999"/>
                <a:gd name="T74" fmla="*/ 2147483647 w 1874"/>
                <a:gd name="T75" fmla="*/ 2147483647 h 999"/>
                <a:gd name="T76" fmla="*/ 2147483647 w 1874"/>
                <a:gd name="T77" fmla="*/ 2147483647 h 999"/>
                <a:gd name="T78" fmla="*/ 2147483647 w 1874"/>
                <a:gd name="T79" fmla="*/ 2147483647 h 999"/>
                <a:gd name="T80" fmla="*/ 2147483647 w 1874"/>
                <a:gd name="T81" fmla="*/ 2147483647 h 999"/>
                <a:gd name="T82" fmla="*/ 2147483647 w 1874"/>
                <a:gd name="T83" fmla="*/ 2147483647 h 999"/>
                <a:gd name="T84" fmla="*/ 2147483647 w 1874"/>
                <a:gd name="T85" fmla="*/ 2147483647 h 999"/>
                <a:gd name="T86" fmla="*/ 2147483647 w 1874"/>
                <a:gd name="T87" fmla="*/ 2147483647 h 999"/>
                <a:gd name="T88" fmla="*/ 2147483647 w 1874"/>
                <a:gd name="T89" fmla="*/ 2147483647 h 999"/>
                <a:gd name="T90" fmla="*/ 2147483647 w 1874"/>
                <a:gd name="T91" fmla="*/ 2147483647 h 999"/>
                <a:gd name="T92" fmla="*/ 2147483647 w 1874"/>
                <a:gd name="T93" fmla="*/ 2147483647 h 999"/>
                <a:gd name="T94" fmla="*/ 2147483647 w 1874"/>
                <a:gd name="T95" fmla="*/ 2147483647 h 999"/>
                <a:gd name="T96" fmla="*/ 2147483647 w 1874"/>
                <a:gd name="T97" fmla="*/ 2147483647 h 999"/>
                <a:gd name="T98" fmla="*/ 2147483647 w 1874"/>
                <a:gd name="T99" fmla="*/ 2147483647 h 999"/>
                <a:gd name="T100" fmla="*/ 2147483647 w 1874"/>
                <a:gd name="T101" fmla="*/ 2147483647 h 999"/>
                <a:gd name="T102" fmla="*/ 2147483647 w 1874"/>
                <a:gd name="T103" fmla="*/ 2147483647 h 999"/>
                <a:gd name="T104" fmla="*/ 2147483647 w 1874"/>
                <a:gd name="T105" fmla="*/ 2147483647 h 99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74"/>
                <a:gd name="T160" fmla="*/ 0 h 999"/>
                <a:gd name="T161" fmla="*/ 1874 w 1874"/>
                <a:gd name="T162" fmla="*/ 999 h 99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74" h="999">
                  <a:moveTo>
                    <a:pt x="999" y="33"/>
                  </a:moveTo>
                  <a:lnTo>
                    <a:pt x="1002" y="15"/>
                  </a:lnTo>
                  <a:lnTo>
                    <a:pt x="1036" y="0"/>
                  </a:lnTo>
                  <a:lnTo>
                    <a:pt x="1126" y="16"/>
                  </a:lnTo>
                  <a:lnTo>
                    <a:pt x="1131" y="49"/>
                  </a:lnTo>
                  <a:lnTo>
                    <a:pt x="1141" y="58"/>
                  </a:lnTo>
                  <a:lnTo>
                    <a:pt x="1129" y="89"/>
                  </a:lnTo>
                  <a:lnTo>
                    <a:pt x="1136" y="101"/>
                  </a:lnTo>
                  <a:lnTo>
                    <a:pt x="1177" y="97"/>
                  </a:lnTo>
                  <a:lnTo>
                    <a:pt x="1178" y="83"/>
                  </a:lnTo>
                  <a:lnTo>
                    <a:pt x="1194" y="101"/>
                  </a:lnTo>
                  <a:lnTo>
                    <a:pt x="1192" y="115"/>
                  </a:lnTo>
                  <a:lnTo>
                    <a:pt x="1206" y="117"/>
                  </a:lnTo>
                  <a:lnTo>
                    <a:pt x="1199" y="105"/>
                  </a:lnTo>
                  <a:lnTo>
                    <a:pt x="1206" y="101"/>
                  </a:lnTo>
                  <a:lnTo>
                    <a:pt x="1236" y="117"/>
                  </a:lnTo>
                  <a:lnTo>
                    <a:pt x="1251" y="108"/>
                  </a:lnTo>
                  <a:lnTo>
                    <a:pt x="1253" y="122"/>
                  </a:lnTo>
                  <a:lnTo>
                    <a:pt x="1234" y="140"/>
                  </a:lnTo>
                  <a:lnTo>
                    <a:pt x="1239" y="152"/>
                  </a:lnTo>
                  <a:lnTo>
                    <a:pt x="1287" y="148"/>
                  </a:lnTo>
                  <a:lnTo>
                    <a:pt x="1339" y="98"/>
                  </a:lnTo>
                  <a:lnTo>
                    <a:pt x="1393" y="80"/>
                  </a:lnTo>
                  <a:lnTo>
                    <a:pt x="1397" y="92"/>
                  </a:lnTo>
                  <a:lnTo>
                    <a:pt x="1381" y="100"/>
                  </a:lnTo>
                  <a:lnTo>
                    <a:pt x="1384" y="113"/>
                  </a:lnTo>
                  <a:lnTo>
                    <a:pt x="1448" y="171"/>
                  </a:lnTo>
                  <a:lnTo>
                    <a:pt x="1548" y="355"/>
                  </a:lnTo>
                  <a:lnTo>
                    <a:pt x="1578" y="320"/>
                  </a:lnTo>
                  <a:lnTo>
                    <a:pt x="1600" y="333"/>
                  </a:lnTo>
                  <a:lnTo>
                    <a:pt x="1610" y="358"/>
                  </a:lnTo>
                  <a:lnTo>
                    <a:pt x="1664" y="358"/>
                  </a:lnTo>
                  <a:lnTo>
                    <a:pt x="1706" y="341"/>
                  </a:lnTo>
                  <a:lnTo>
                    <a:pt x="1785" y="436"/>
                  </a:lnTo>
                  <a:lnTo>
                    <a:pt x="1831" y="448"/>
                  </a:lnTo>
                  <a:lnTo>
                    <a:pt x="1849" y="431"/>
                  </a:lnTo>
                  <a:lnTo>
                    <a:pt x="1874" y="470"/>
                  </a:lnTo>
                  <a:lnTo>
                    <a:pt x="1868" y="496"/>
                  </a:lnTo>
                  <a:lnTo>
                    <a:pt x="1844" y="526"/>
                  </a:lnTo>
                  <a:lnTo>
                    <a:pt x="1816" y="530"/>
                  </a:lnTo>
                  <a:lnTo>
                    <a:pt x="1802" y="567"/>
                  </a:lnTo>
                  <a:lnTo>
                    <a:pt x="1802" y="617"/>
                  </a:lnTo>
                  <a:lnTo>
                    <a:pt x="1769" y="632"/>
                  </a:lnTo>
                  <a:lnTo>
                    <a:pt x="1754" y="620"/>
                  </a:lnTo>
                  <a:lnTo>
                    <a:pt x="1724" y="623"/>
                  </a:lnTo>
                  <a:lnTo>
                    <a:pt x="1701" y="612"/>
                  </a:lnTo>
                  <a:lnTo>
                    <a:pt x="1681" y="611"/>
                  </a:lnTo>
                  <a:lnTo>
                    <a:pt x="1666" y="649"/>
                  </a:lnTo>
                  <a:lnTo>
                    <a:pt x="1649" y="694"/>
                  </a:lnTo>
                  <a:lnTo>
                    <a:pt x="1647" y="711"/>
                  </a:lnTo>
                  <a:lnTo>
                    <a:pt x="1655" y="738"/>
                  </a:lnTo>
                  <a:lnTo>
                    <a:pt x="1600" y="744"/>
                  </a:lnTo>
                  <a:lnTo>
                    <a:pt x="1578" y="753"/>
                  </a:lnTo>
                  <a:lnTo>
                    <a:pt x="1542" y="765"/>
                  </a:lnTo>
                  <a:lnTo>
                    <a:pt x="1556" y="784"/>
                  </a:lnTo>
                  <a:lnTo>
                    <a:pt x="1559" y="815"/>
                  </a:lnTo>
                  <a:lnTo>
                    <a:pt x="1576" y="860"/>
                  </a:lnTo>
                  <a:lnTo>
                    <a:pt x="1576" y="872"/>
                  </a:lnTo>
                  <a:lnTo>
                    <a:pt x="1565" y="880"/>
                  </a:lnTo>
                  <a:lnTo>
                    <a:pt x="1556" y="920"/>
                  </a:lnTo>
                  <a:lnTo>
                    <a:pt x="1520" y="909"/>
                  </a:lnTo>
                  <a:lnTo>
                    <a:pt x="1507" y="892"/>
                  </a:lnTo>
                  <a:lnTo>
                    <a:pt x="1409" y="878"/>
                  </a:lnTo>
                  <a:lnTo>
                    <a:pt x="1327" y="883"/>
                  </a:lnTo>
                  <a:lnTo>
                    <a:pt x="1296" y="878"/>
                  </a:lnTo>
                  <a:lnTo>
                    <a:pt x="1273" y="863"/>
                  </a:lnTo>
                  <a:lnTo>
                    <a:pt x="1243" y="878"/>
                  </a:lnTo>
                  <a:lnTo>
                    <a:pt x="1234" y="911"/>
                  </a:lnTo>
                  <a:lnTo>
                    <a:pt x="1191" y="894"/>
                  </a:lnTo>
                  <a:lnTo>
                    <a:pt x="1149" y="888"/>
                  </a:lnTo>
                  <a:lnTo>
                    <a:pt x="1129" y="894"/>
                  </a:lnTo>
                  <a:lnTo>
                    <a:pt x="1123" y="917"/>
                  </a:lnTo>
                  <a:lnTo>
                    <a:pt x="1110" y="934"/>
                  </a:lnTo>
                  <a:lnTo>
                    <a:pt x="1099" y="934"/>
                  </a:lnTo>
                  <a:lnTo>
                    <a:pt x="1087" y="951"/>
                  </a:lnTo>
                  <a:lnTo>
                    <a:pt x="1056" y="966"/>
                  </a:lnTo>
                  <a:lnTo>
                    <a:pt x="1024" y="999"/>
                  </a:lnTo>
                  <a:lnTo>
                    <a:pt x="985" y="983"/>
                  </a:lnTo>
                  <a:lnTo>
                    <a:pt x="938" y="988"/>
                  </a:lnTo>
                  <a:lnTo>
                    <a:pt x="929" y="949"/>
                  </a:lnTo>
                  <a:lnTo>
                    <a:pt x="903" y="945"/>
                  </a:lnTo>
                  <a:lnTo>
                    <a:pt x="901" y="919"/>
                  </a:lnTo>
                  <a:lnTo>
                    <a:pt x="908" y="917"/>
                  </a:lnTo>
                  <a:lnTo>
                    <a:pt x="908" y="881"/>
                  </a:lnTo>
                  <a:lnTo>
                    <a:pt x="895" y="883"/>
                  </a:lnTo>
                  <a:lnTo>
                    <a:pt x="880" y="855"/>
                  </a:lnTo>
                  <a:lnTo>
                    <a:pt x="850" y="831"/>
                  </a:lnTo>
                  <a:lnTo>
                    <a:pt x="816" y="834"/>
                  </a:lnTo>
                  <a:lnTo>
                    <a:pt x="782" y="838"/>
                  </a:lnTo>
                  <a:lnTo>
                    <a:pt x="748" y="841"/>
                  </a:lnTo>
                  <a:lnTo>
                    <a:pt x="714" y="844"/>
                  </a:lnTo>
                  <a:lnTo>
                    <a:pt x="691" y="823"/>
                  </a:lnTo>
                  <a:lnTo>
                    <a:pt x="669" y="801"/>
                  </a:lnTo>
                  <a:lnTo>
                    <a:pt x="646" y="778"/>
                  </a:lnTo>
                  <a:lnTo>
                    <a:pt x="623" y="755"/>
                  </a:lnTo>
                  <a:lnTo>
                    <a:pt x="578" y="722"/>
                  </a:lnTo>
                  <a:lnTo>
                    <a:pt x="553" y="711"/>
                  </a:lnTo>
                  <a:lnTo>
                    <a:pt x="524" y="722"/>
                  </a:lnTo>
                  <a:lnTo>
                    <a:pt x="494" y="733"/>
                  </a:lnTo>
                  <a:lnTo>
                    <a:pt x="464" y="742"/>
                  </a:lnTo>
                  <a:lnTo>
                    <a:pt x="435" y="753"/>
                  </a:lnTo>
                  <a:lnTo>
                    <a:pt x="435" y="812"/>
                  </a:lnTo>
                  <a:lnTo>
                    <a:pt x="435" y="866"/>
                  </a:lnTo>
                  <a:lnTo>
                    <a:pt x="437" y="923"/>
                  </a:lnTo>
                  <a:lnTo>
                    <a:pt x="437" y="980"/>
                  </a:lnTo>
                  <a:lnTo>
                    <a:pt x="425" y="983"/>
                  </a:lnTo>
                  <a:lnTo>
                    <a:pt x="402" y="978"/>
                  </a:lnTo>
                  <a:lnTo>
                    <a:pt x="376" y="929"/>
                  </a:lnTo>
                  <a:lnTo>
                    <a:pt x="352" y="915"/>
                  </a:lnTo>
                  <a:lnTo>
                    <a:pt x="300" y="929"/>
                  </a:lnTo>
                  <a:lnTo>
                    <a:pt x="274" y="951"/>
                  </a:lnTo>
                  <a:lnTo>
                    <a:pt x="274" y="920"/>
                  </a:lnTo>
                  <a:lnTo>
                    <a:pt x="283" y="911"/>
                  </a:lnTo>
                  <a:lnTo>
                    <a:pt x="283" y="895"/>
                  </a:lnTo>
                  <a:lnTo>
                    <a:pt x="247" y="881"/>
                  </a:lnTo>
                  <a:lnTo>
                    <a:pt x="238" y="872"/>
                  </a:lnTo>
                  <a:lnTo>
                    <a:pt x="222" y="869"/>
                  </a:lnTo>
                  <a:lnTo>
                    <a:pt x="219" y="838"/>
                  </a:lnTo>
                  <a:lnTo>
                    <a:pt x="210" y="821"/>
                  </a:lnTo>
                  <a:lnTo>
                    <a:pt x="196" y="804"/>
                  </a:lnTo>
                  <a:lnTo>
                    <a:pt x="178" y="797"/>
                  </a:lnTo>
                  <a:lnTo>
                    <a:pt x="168" y="784"/>
                  </a:lnTo>
                  <a:lnTo>
                    <a:pt x="190" y="776"/>
                  </a:lnTo>
                  <a:lnTo>
                    <a:pt x="230" y="784"/>
                  </a:lnTo>
                  <a:lnTo>
                    <a:pt x="222" y="753"/>
                  </a:lnTo>
                  <a:lnTo>
                    <a:pt x="227" y="742"/>
                  </a:lnTo>
                  <a:lnTo>
                    <a:pt x="252" y="742"/>
                  </a:lnTo>
                  <a:lnTo>
                    <a:pt x="262" y="728"/>
                  </a:lnTo>
                  <a:lnTo>
                    <a:pt x="278" y="728"/>
                  </a:lnTo>
                  <a:lnTo>
                    <a:pt x="304" y="739"/>
                  </a:lnTo>
                  <a:lnTo>
                    <a:pt x="326" y="731"/>
                  </a:lnTo>
                  <a:lnTo>
                    <a:pt x="359" y="747"/>
                  </a:lnTo>
                  <a:lnTo>
                    <a:pt x="377" y="747"/>
                  </a:lnTo>
                  <a:lnTo>
                    <a:pt x="380" y="739"/>
                  </a:lnTo>
                  <a:lnTo>
                    <a:pt x="374" y="731"/>
                  </a:lnTo>
                  <a:lnTo>
                    <a:pt x="383" y="731"/>
                  </a:lnTo>
                  <a:lnTo>
                    <a:pt x="377" y="719"/>
                  </a:lnTo>
                  <a:lnTo>
                    <a:pt x="355" y="694"/>
                  </a:lnTo>
                  <a:lnTo>
                    <a:pt x="345" y="692"/>
                  </a:lnTo>
                  <a:lnTo>
                    <a:pt x="337" y="679"/>
                  </a:lnTo>
                  <a:lnTo>
                    <a:pt x="332" y="658"/>
                  </a:lnTo>
                  <a:lnTo>
                    <a:pt x="313" y="641"/>
                  </a:lnTo>
                  <a:lnTo>
                    <a:pt x="312" y="631"/>
                  </a:lnTo>
                  <a:lnTo>
                    <a:pt x="284" y="611"/>
                  </a:lnTo>
                  <a:lnTo>
                    <a:pt x="247" y="620"/>
                  </a:lnTo>
                  <a:lnTo>
                    <a:pt x="245" y="611"/>
                  </a:lnTo>
                  <a:lnTo>
                    <a:pt x="205" y="606"/>
                  </a:lnTo>
                  <a:lnTo>
                    <a:pt x="176" y="632"/>
                  </a:lnTo>
                  <a:lnTo>
                    <a:pt x="98" y="649"/>
                  </a:lnTo>
                  <a:lnTo>
                    <a:pt x="117" y="662"/>
                  </a:lnTo>
                  <a:lnTo>
                    <a:pt x="103" y="668"/>
                  </a:lnTo>
                  <a:lnTo>
                    <a:pt x="69" y="648"/>
                  </a:lnTo>
                  <a:lnTo>
                    <a:pt x="76" y="636"/>
                  </a:lnTo>
                  <a:lnTo>
                    <a:pt x="100" y="636"/>
                  </a:lnTo>
                  <a:lnTo>
                    <a:pt x="93" y="589"/>
                  </a:lnTo>
                  <a:lnTo>
                    <a:pt x="72" y="563"/>
                  </a:lnTo>
                  <a:lnTo>
                    <a:pt x="38" y="570"/>
                  </a:lnTo>
                  <a:lnTo>
                    <a:pt x="23" y="530"/>
                  </a:lnTo>
                  <a:lnTo>
                    <a:pt x="0" y="521"/>
                  </a:lnTo>
                  <a:lnTo>
                    <a:pt x="10" y="484"/>
                  </a:lnTo>
                  <a:lnTo>
                    <a:pt x="26" y="472"/>
                  </a:lnTo>
                  <a:lnTo>
                    <a:pt x="13" y="456"/>
                  </a:lnTo>
                  <a:lnTo>
                    <a:pt x="21" y="417"/>
                  </a:lnTo>
                  <a:lnTo>
                    <a:pt x="37" y="406"/>
                  </a:lnTo>
                  <a:lnTo>
                    <a:pt x="46" y="374"/>
                  </a:lnTo>
                  <a:lnTo>
                    <a:pt x="85" y="426"/>
                  </a:lnTo>
                  <a:lnTo>
                    <a:pt x="106" y="411"/>
                  </a:lnTo>
                  <a:lnTo>
                    <a:pt x="93" y="365"/>
                  </a:lnTo>
                  <a:lnTo>
                    <a:pt x="128" y="348"/>
                  </a:lnTo>
                  <a:lnTo>
                    <a:pt x="134" y="329"/>
                  </a:lnTo>
                  <a:lnTo>
                    <a:pt x="170" y="316"/>
                  </a:lnTo>
                  <a:lnTo>
                    <a:pt x="191" y="291"/>
                  </a:lnTo>
                  <a:lnTo>
                    <a:pt x="216" y="287"/>
                  </a:lnTo>
                  <a:lnTo>
                    <a:pt x="238" y="303"/>
                  </a:lnTo>
                  <a:lnTo>
                    <a:pt x="249" y="284"/>
                  </a:lnTo>
                  <a:lnTo>
                    <a:pt x="267" y="283"/>
                  </a:lnTo>
                  <a:lnTo>
                    <a:pt x="278" y="299"/>
                  </a:lnTo>
                  <a:lnTo>
                    <a:pt x="323" y="301"/>
                  </a:lnTo>
                  <a:lnTo>
                    <a:pt x="354" y="333"/>
                  </a:lnTo>
                  <a:lnTo>
                    <a:pt x="369" y="371"/>
                  </a:lnTo>
                  <a:lnTo>
                    <a:pt x="376" y="366"/>
                  </a:lnTo>
                  <a:lnTo>
                    <a:pt x="372" y="341"/>
                  </a:lnTo>
                  <a:lnTo>
                    <a:pt x="383" y="335"/>
                  </a:lnTo>
                  <a:lnTo>
                    <a:pt x="423" y="369"/>
                  </a:lnTo>
                  <a:lnTo>
                    <a:pt x="470" y="335"/>
                  </a:lnTo>
                  <a:lnTo>
                    <a:pt x="504" y="346"/>
                  </a:lnTo>
                  <a:lnTo>
                    <a:pt x="516" y="337"/>
                  </a:lnTo>
                  <a:lnTo>
                    <a:pt x="540" y="329"/>
                  </a:lnTo>
                  <a:lnTo>
                    <a:pt x="567" y="363"/>
                  </a:lnTo>
                  <a:lnTo>
                    <a:pt x="595" y="374"/>
                  </a:lnTo>
                  <a:lnTo>
                    <a:pt x="625" y="350"/>
                  </a:lnTo>
                  <a:lnTo>
                    <a:pt x="667" y="362"/>
                  </a:lnTo>
                  <a:lnTo>
                    <a:pt x="685" y="354"/>
                  </a:lnTo>
                  <a:lnTo>
                    <a:pt x="697" y="315"/>
                  </a:lnTo>
                  <a:lnTo>
                    <a:pt x="694" y="309"/>
                  </a:lnTo>
                  <a:lnTo>
                    <a:pt x="669" y="307"/>
                  </a:lnTo>
                  <a:lnTo>
                    <a:pt x="638" y="289"/>
                  </a:lnTo>
                  <a:lnTo>
                    <a:pt x="623" y="266"/>
                  </a:lnTo>
                  <a:lnTo>
                    <a:pt x="665" y="244"/>
                  </a:lnTo>
                  <a:lnTo>
                    <a:pt x="669" y="230"/>
                  </a:lnTo>
                  <a:lnTo>
                    <a:pt x="654" y="208"/>
                  </a:lnTo>
                  <a:lnTo>
                    <a:pt x="672" y="190"/>
                  </a:lnTo>
                  <a:lnTo>
                    <a:pt x="721" y="182"/>
                  </a:lnTo>
                  <a:lnTo>
                    <a:pt x="679" y="165"/>
                  </a:lnTo>
                  <a:lnTo>
                    <a:pt x="676" y="154"/>
                  </a:lnTo>
                  <a:lnTo>
                    <a:pt x="693" y="145"/>
                  </a:lnTo>
                  <a:lnTo>
                    <a:pt x="669" y="143"/>
                  </a:lnTo>
                  <a:lnTo>
                    <a:pt x="676" y="125"/>
                  </a:lnTo>
                  <a:lnTo>
                    <a:pt x="665" y="115"/>
                  </a:lnTo>
                  <a:lnTo>
                    <a:pt x="738" y="118"/>
                  </a:lnTo>
                  <a:lnTo>
                    <a:pt x="790" y="91"/>
                  </a:lnTo>
                  <a:lnTo>
                    <a:pt x="807" y="98"/>
                  </a:lnTo>
                  <a:lnTo>
                    <a:pt x="843" y="77"/>
                  </a:lnTo>
                  <a:lnTo>
                    <a:pt x="870" y="61"/>
                  </a:lnTo>
                  <a:lnTo>
                    <a:pt x="999" y="33"/>
                  </a:lnTo>
                  <a:close/>
                </a:path>
              </a:pathLst>
            </a:custGeom>
            <a:solidFill>
              <a:srgbClr val="C6EDF6"/>
            </a:solidFill>
            <a:ln w="38100">
              <a:solidFill>
                <a:srgbClr val="537CA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Text Box 15"/>
            <p:cNvSpPr txBox="1">
              <a:spLocks noChangeAspect="1" noChangeArrowheads="1"/>
            </p:cNvSpPr>
            <p:nvPr/>
          </p:nvSpPr>
          <p:spPr bwMode="gray">
            <a:xfrm>
              <a:off x="5716306" y="3319463"/>
              <a:ext cx="809909" cy="297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FFA6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Алматы</a:t>
              </a:r>
              <a:endParaRPr kumimoji="0" lang="en-GB" altLang="zh-CN" sz="1050" b="1" i="0" u="none" strike="noStrike" kern="0" cap="none" spc="0" normalizeH="0" baseline="0" noProof="0" dirty="0">
                <a:ln>
                  <a:noFill/>
                </a:ln>
                <a:solidFill>
                  <a:srgbClr val="FFA6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Rectangle 17"/>
            <p:cNvSpPr>
              <a:spLocks noChangeAspect="1" noChangeArrowheads="1"/>
            </p:cNvSpPr>
            <p:nvPr/>
          </p:nvSpPr>
          <p:spPr bwMode="auto">
            <a:xfrm>
              <a:off x="7246938" y="3092450"/>
              <a:ext cx="631825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Китай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5" name="Rectangle 18"/>
            <p:cNvSpPr>
              <a:spLocks noChangeAspect="1" noChangeArrowheads="1"/>
            </p:cNvSpPr>
            <p:nvPr/>
          </p:nvSpPr>
          <p:spPr bwMode="auto">
            <a:xfrm>
              <a:off x="6562725" y="1149350"/>
              <a:ext cx="63341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Россия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6" name="Rectangle 19"/>
            <p:cNvSpPr>
              <a:spLocks noChangeAspect="1" noChangeArrowheads="1"/>
            </p:cNvSpPr>
            <p:nvPr/>
          </p:nvSpPr>
          <p:spPr bwMode="auto">
            <a:xfrm>
              <a:off x="1703388" y="2917825"/>
              <a:ext cx="47783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Каспийское море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7" name="Rectangle 20"/>
            <p:cNvSpPr>
              <a:spLocks noChangeAspect="1" noChangeArrowheads="1"/>
            </p:cNvSpPr>
            <p:nvPr/>
          </p:nvSpPr>
          <p:spPr bwMode="auto">
            <a:xfrm>
              <a:off x="2516188" y="1382713"/>
              <a:ext cx="630237" cy="265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Россия</a:t>
              </a:r>
              <a:endParaRPr kumimoji="0" lang="en-GB" altLang="zh-CN" sz="1200" b="1" i="0" u="none" strike="noStrike" kern="0" cap="none" spc="0" normalizeH="0" baseline="0" noProof="0" dirty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8" name="Rectangle 21"/>
            <p:cNvSpPr>
              <a:spLocks noChangeAspect="1" noChangeArrowheads="1"/>
            </p:cNvSpPr>
            <p:nvPr/>
          </p:nvSpPr>
          <p:spPr bwMode="auto">
            <a:xfrm>
              <a:off x="5684838" y="3851275"/>
              <a:ext cx="635000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Киргизия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9" name="Rectangle 22"/>
            <p:cNvSpPr>
              <a:spLocks noChangeAspect="1" noChangeArrowheads="1"/>
            </p:cNvSpPr>
            <p:nvPr/>
          </p:nvSpPr>
          <p:spPr bwMode="auto">
            <a:xfrm>
              <a:off x="3051175" y="3624263"/>
              <a:ext cx="633413" cy="271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Узбекистан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20" name="Freeform 33"/>
            <p:cNvSpPr>
              <a:spLocks noChangeAspect="1"/>
            </p:cNvSpPr>
            <p:nvPr/>
          </p:nvSpPr>
          <p:spPr bwMode="gray">
            <a:xfrm>
              <a:off x="5530850" y="3065463"/>
              <a:ext cx="1147763" cy="454025"/>
            </a:xfrm>
            <a:custGeom>
              <a:avLst/>
              <a:gdLst>
                <a:gd name="T0" fmla="*/ 2147483647 w 764"/>
                <a:gd name="T1" fmla="*/ 2147483647 h 310"/>
                <a:gd name="T2" fmla="*/ 2147483647 w 764"/>
                <a:gd name="T3" fmla="*/ 2147483647 h 310"/>
                <a:gd name="T4" fmla="*/ 2147483647 w 764"/>
                <a:gd name="T5" fmla="*/ 2147483647 h 310"/>
                <a:gd name="T6" fmla="*/ 2147483647 w 764"/>
                <a:gd name="T7" fmla="*/ 2147483647 h 310"/>
                <a:gd name="T8" fmla="*/ 2147483647 w 764"/>
                <a:gd name="T9" fmla="*/ 2147483647 h 310"/>
                <a:gd name="T10" fmla="*/ 2147483647 w 764"/>
                <a:gd name="T11" fmla="*/ 2147483647 h 310"/>
                <a:gd name="T12" fmla="*/ 2147483647 w 764"/>
                <a:gd name="T13" fmla="*/ 2147483647 h 310"/>
                <a:gd name="T14" fmla="*/ 2147483647 w 764"/>
                <a:gd name="T15" fmla="*/ 2147483647 h 310"/>
                <a:gd name="T16" fmla="*/ 2147483647 w 764"/>
                <a:gd name="T17" fmla="*/ 2147483647 h 310"/>
                <a:gd name="T18" fmla="*/ 2147483647 w 764"/>
                <a:gd name="T19" fmla="*/ 2147483647 h 310"/>
                <a:gd name="T20" fmla="*/ 2147483647 w 764"/>
                <a:gd name="T21" fmla="*/ 2147483647 h 310"/>
                <a:gd name="T22" fmla="*/ 2147483647 w 764"/>
                <a:gd name="T23" fmla="*/ 2147483647 h 310"/>
                <a:gd name="T24" fmla="*/ 2147483647 w 764"/>
                <a:gd name="T25" fmla="*/ 2147483647 h 310"/>
                <a:gd name="T26" fmla="*/ 2147483647 w 764"/>
                <a:gd name="T27" fmla="*/ 2147483647 h 310"/>
                <a:gd name="T28" fmla="*/ 2147483647 w 764"/>
                <a:gd name="T29" fmla="*/ 2147483647 h 310"/>
                <a:gd name="T30" fmla="*/ 2147483647 w 764"/>
                <a:gd name="T31" fmla="*/ 2147483647 h 310"/>
                <a:gd name="T32" fmla="*/ 2147483647 w 764"/>
                <a:gd name="T33" fmla="*/ 2147483647 h 310"/>
                <a:gd name="T34" fmla="*/ 2147483647 w 764"/>
                <a:gd name="T35" fmla="*/ 2147483647 h 310"/>
                <a:gd name="T36" fmla="*/ 2147483647 w 764"/>
                <a:gd name="T37" fmla="*/ 2147483647 h 3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4"/>
                <a:gd name="T58" fmla="*/ 0 h 310"/>
                <a:gd name="T59" fmla="*/ 764 w 764"/>
                <a:gd name="T60" fmla="*/ 310 h 31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4" h="310">
                  <a:moveTo>
                    <a:pt x="26" y="214"/>
                  </a:moveTo>
                  <a:cubicBezTo>
                    <a:pt x="28" y="232"/>
                    <a:pt x="25" y="251"/>
                    <a:pt x="32" y="268"/>
                  </a:cubicBezTo>
                  <a:cubicBezTo>
                    <a:pt x="34" y="274"/>
                    <a:pt x="45" y="270"/>
                    <a:pt x="50" y="274"/>
                  </a:cubicBezTo>
                  <a:cubicBezTo>
                    <a:pt x="71" y="291"/>
                    <a:pt x="67" y="300"/>
                    <a:pt x="98" y="310"/>
                  </a:cubicBezTo>
                  <a:cubicBezTo>
                    <a:pt x="106" y="298"/>
                    <a:pt x="114" y="286"/>
                    <a:pt x="122" y="274"/>
                  </a:cubicBezTo>
                  <a:cubicBezTo>
                    <a:pt x="137" y="252"/>
                    <a:pt x="119" y="218"/>
                    <a:pt x="134" y="196"/>
                  </a:cubicBezTo>
                  <a:cubicBezTo>
                    <a:pt x="153" y="168"/>
                    <a:pt x="147" y="185"/>
                    <a:pt x="170" y="172"/>
                  </a:cubicBezTo>
                  <a:cubicBezTo>
                    <a:pt x="183" y="165"/>
                    <a:pt x="194" y="156"/>
                    <a:pt x="206" y="148"/>
                  </a:cubicBezTo>
                  <a:cubicBezTo>
                    <a:pt x="228" y="134"/>
                    <a:pt x="256" y="133"/>
                    <a:pt x="278" y="118"/>
                  </a:cubicBezTo>
                  <a:cubicBezTo>
                    <a:pt x="295" y="67"/>
                    <a:pt x="368" y="74"/>
                    <a:pt x="410" y="70"/>
                  </a:cubicBezTo>
                  <a:cubicBezTo>
                    <a:pt x="485" y="83"/>
                    <a:pt x="501" y="84"/>
                    <a:pt x="602" y="88"/>
                  </a:cubicBezTo>
                  <a:cubicBezTo>
                    <a:pt x="662" y="84"/>
                    <a:pt x="742" y="105"/>
                    <a:pt x="764" y="40"/>
                  </a:cubicBezTo>
                  <a:cubicBezTo>
                    <a:pt x="703" y="0"/>
                    <a:pt x="613" y="13"/>
                    <a:pt x="554" y="52"/>
                  </a:cubicBezTo>
                  <a:cubicBezTo>
                    <a:pt x="460" y="42"/>
                    <a:pt x="432" y="38"/>
                    <a:pt x="314" y="34"/>
                  </a:cubicBezTo>
                  <a:cubicBezTo>
                    <a:pt x="247" y="12"/>
                    <a:pt x="192" y="49"/>
                    <a:pt x="128" y="58"/>
                  </a:cubicBezTo>
                  <a:cubicBezTo>
                    <a:pt x="116" y="66"/>
                    <a:pt x="100" y="70"/>
                    <a:pt x="92" y="82"/>
                  </a:cubicBezTo>
                  <a:cubicBezTo>
                    <a:pt x="70" y="115"/>
                    <a:pt x="60" y="144"/>
                    <a:pt x="26" y="166"/>
                  </a:cubicBezTo>
                  <a:cubicBezTo>
                    <a:pt x="22" y="178"/>
                    <a:pt x="18" y="190"/>
                    <a:pt x="14" y="202"/>
                  </a:cubicBezTo>
                  <a:cubicBezTo>
                    <a:pt x="0" y="243"/>
                    <a:pt x="25" y="215"/>
                    <a:pt x="26" y="2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34"/>
            <p:cNvSpPr>
              <a:spLocks noChangeAspect="1"/>
            </p:cNvSpPr>
            <p:nvPr/>
          </p:nvSpPr>
          <p:spPr bwMode="gray">
            <a:xfrm>
              <a:off x="3192463" y="3105150"/>
              <a:ext cx="468312" cy="441325"/>
            </a:xfrm>
            <a:custGeom>
              <a:avLst/>
              <a:gdLst>
                <a:gd name="T0" fmla="*/ 2147483647 w 419"/>
                <a:gd name="T1" fmla="*/ 2147483647 h 391"/>
                <a:gd name="T2" fmla="*/ 2147483647 w 419"/>
                <a:gd name="T3" fmla="*/ 2147483647 h 391"/>
                <a:gd name="T4" fmla="*/ 2147483647 w 419"/>
                <a:gd name="T5" fmla="*/ 2147483647 h 391"/>
                <a:gd name="T6" fmla="*/ 2147483647 w 419"/>
                <a:gd name="T7" fmla="*/ 2147483647 h 391"/>
                <a:gd name="T8" fmla="*/ 2147483647 w 419"/>
                <a:gd name="T9" fmla="*/ 2147483647 h 391"/>
                <a:gd name="T10" fmla="*/ 2147483647 w 419"/>
                <a:gd name="T11" fmla="*/ 2147483647 h 391"/>
                <a:gd name="T12" fmla="*/ 2147483647 w 419"/>
                <a:gd name="T13" fmla="*/ 2147483647 h 391"/>
                <a:gd name="T14" fmla="*/ 2147483647 w 419"/>
                <a:gd name="T15" fmla="*/ 2147483647 h 391"/>
                <a:gd name="T16" fmla="*/ 2147483647 w 419"/>
                <a:gd name="T17" fmla="*/ 2147483647 h 391"/>
                <a:gd name="T18" fmla="*/ 2147483647 w 419"/>
                <a:gd name="T19" fmla="*/ 2147483647 h 391"/>
                <a:gd name="T20" fmla="*/ 2147483647 w 419"/>
                <a:gd name="T21" fmla="*/ 2147483647 h 391"/>
                <a:gd name="T22" fmla="*/ 2147483647 w 419"/>
                <a:gd name="T23" fmla="*/ 2147483647 h 391"/>
                <a:gd name="T24" fmla="*/ 2147483647 w 419"/>
                <a:gd name="T25" fmla="*/ 2147483647 h 391"/>
                <a:gd name="T26" fmla="*/ 2147483647 w 419"/>
                <a:gd name="T27" fmla="*/ 2147483647 h 391"/>
                <a:gd name="T28" fmla="*/ 2147483647 w 419"/>
                <a:gd name="T29" fmla="*/ 2147483647 h 391"/>
                <a:gd name="T30" fmla="*/ 2147483647 w 419"/>
                <a:gd name="T31" fmla="*/ 2147483647 h 391"/>
                <a:gd name="T32" fmla="*/ 2147483647 w 419"/>
                <a:gd name="T33" fmla="*/ 2147483647 h 391"/>
                <a:gd name="T34" fmla="*/ 2147483647 w 419"/>
                <a:gd name="T35" fmla="*/ 2147483647 h 391"/>
                <a:gd name="T36" fmla="*/ 2147483647 w 419"/>
                <a:gd name="T37" fmla="*/ 2147483647 h 391"/>
                <a:gd name="T38" fmla="*/ 2147483647 w 419"/>
                <a:gd name="T39" fmla="*/ 2147483647 h 391"/>
                <a:gd name="T40" fmla="*/ 2147483647 w 419"/>
                <a:gd name="T41" fmla="*/ 2147483647 h 391"/>
                <a:gd name="T42" fmla="*/ 2147483647 w 419"/>
                <a:gd name="T43" fmla="*/ 2147483647 h 391"/>
                <a:gd name="T44" fmla="*/ 2147483647 w 419"/>
                <a:gd name="T45" fmla="*/ 2147483647 h 391"/>
                <a:gd name="T46" fmla="*/ 2147483647 w 419"/>
                <a:gd name="T47" fmla="*/ 2147483647 h 391"/>
                <a:gd name="T48" fmla="*/ 2147483647 w 419"/>
                <a:gd name="T49" fmla="*/ 2147483647 h 391"/>
                <a:gd name="T50" fmla="*/ 2147483647 w 419"/>
                <a:gd name="T51" fmla="*/ 2147483647 h 391"/>
                <a:gd name="T52" fmla="*/ 2147483647 w 419"/>
                <a:gd name="T53" fmla="*/ 2147483647 h 391"/>
                <a:gd name="T54" fmla="*/ 2147483647 w 419"/>
                <a:gd name="T55" fmla="*/ 2147483647 h 391"/>
                <a:gd name="T56" fmla="*/ 2147483647 w 419"/>
                <a:gd name="T57" fmla="*/ 0 h 391"/>
                <a:gd name="T58" fmla="*/ 2147483647 w 419"/>
                <a:gd name="T59" fmla="*/ 2147483647 h 391"/>
                <a:gd name="T60" fmla="*/ 2147483647 w 419"/>
                <a:gd name="T61" fmla="*/ 2147483647 h 391"/>
                <a:gd name="T62" fmla="*/ 2147483647 w 419"/>
                <a:gd name="T63" fmla="*/ 2147483647 h 39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9"/>
                <a:gd name="T97" fmla="*/ 0 h 391"/>
                <a:gd name="T98" fmla="*/ 419 w 419"/>
                <a:gd name="T99" fmla="*/ 391 h 39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9" h="391">
                  <a:moveTo>
                    <a:pt x="241" y="150"/>
                  </a:moveTo>
                  <a:cubicBezTo>
                    <a:pt x="235" y="202"/>
                    <a:pt x="257" y="312"/>
                    <a:pt x="229" y="354"/>
                  </a:cubicBezTo>
                  <a:cubicBezTo>
                    <a:pt x="218" y="371"/>
                    <a:pt x="182" y="370"/>
                    <a:pt x="169" y="372"/>
                  </a:cubicBezTo>
                  <a:cubicBezTo>
                    <a:pt x="145" y="388"/>
                    <a:pt x="125" y="391"/>
                    <a:pt x="115" y="360"/>
                  </a:cubicBezTo>
                  <a:cubicBezTo>
                    <a:pt x="122" y="315"/>
                    <a:pt x="140" y="278"/>
                    <a:pt x="151" y="234"/>
                  </a:cubicBezTo>
                  <a:cubicBezTo>
                    <a:pt x="154" y="222"/>
                    <a:pt x="159" y="210"/>
                    <a:pt x="163" y="198"/>
                  </a:cubicBezTo>
                  <a:cubicBezTo>
                    <a:pt x="165" y="192"/>
                    <a:pt x="169" y="180"/>
                    <a:pt x="169" y="180"/>
                  </a:cubicBezTo>
                  <a:cubicBezTo>
                    <a:pt x="165" y="164"/>
                    <a:pt x="164" y="150"/>
                    <a:pt x="151" y="138"/>
                  </a:cubicBezTo>
                  <a:cubicBezTo>
                    <a:pt x="140" y="129"/>
                    <a:pt x="115" y="114"/>
                    <a:pt x="115" y="114"/>
                  </a:cubicBezTo>
                  <a:cubicBezTo>
                    <a:pt x="88" y="141"/>
                    <a:pt x="100" y="124"/>
                    <a:pt x="85" y="168"/>
                  </a:cubicBezTo>
                  <a:cubicBezTo>
                    <a:pt x="81" y="180"/>
                    <a:pt x="73" y="204"/>
                    <a:pt x="73" y="204"/>
                  </a:cubicBezTo>
                  <a:cubicBezTo>
                    <a:pt x="68" y="242"/>
                    <a:pt x="71" y="281"/>
                    <a:pt x="31" y="294"/>
                  </a:cubicBezTo>
                  <a:cubicBezTo>
                    <a:pt x="27" y="300"/>
                    <a:pt x="26" y="309"/>
                    <a:pt x="19" y="312"/>
                  </a:cubicBezTo>
                  <a:cubicBezTo>
                    <a:pt x="13" y="314"/>
                    <a:pt x="2" y="312"/>
                    <a:pt x="1" y="306"/>
                  </a:cubicBezTo>
                  <a:cubicBezTo>
                    <a:pt x="0" y="300"/>
                    <a:pt x="17" y="196"/>
                    <a:pt x="25" y="180"/>
                  </a:cubicBezTo>
                  <a:cubicBezTo>
                    <a:pt x="28" y="174"/>
                    <a:pt x="37" y="172"/>
                    <a:pt x="43" y="168"/>
                  </a:cubicBezTo>
                  <a:cubicBezTo>
                    <a:pt x="67" y="132"/>
                    <a:pt x="50" y="164"/>
                    <a:pt x="61" y="96"/>
                  </a:cubicBezTo>
                  <a:cubicBezTo>
                    <a:pt x="66" y="66"/>
                    <a:pt x="91" y="46"/>
                    <a:pt x="115" y="30"/>
                  </a:cubicBezTo>
                  <a:cubicBezTo>
                    <a:pt x="132" y="55"/>
                    <a:pt x="124" y="69"/>
                    <a:pt x="115" y="96"/>
                  </a:cubicBezTo>
                  <a:cubicBezTo>
                    <a:pt x="127" y="133"/>
                    <a:pt x="111" y="103"/>
                    <a:pt x="139" y="108"/>
                  </a:cubicBezTo>
                  <a:cubicBezTo>
                    <a:pt x="146" y="109"/>
                    <a:pt x="151" y="116"/>
                    <a:pt x="157" y="120"/>
                  </a:cubicBezTo>
                  <a:cubicBezTo>
                    <a:pt x="209" y="107"/>
                    <a:pt x="188" y="95"/>
                    <a:pt x="223" y="72"/>
                  </a:cubicBezTo>
                  <a:cubicBezTo>
                    <a:pt x="227" y="66"/>
                    <a:pt x="234" y="61"/>
                    <a:pt x="235" y="54"/>
                  </a:cubicBezTo>
                  <a:cubicBezTo>
                    <a:pt x="236" y="48"/>
                    <a:pt x="223" y="36"/>
                    <a:pt x="229" y="36"/>
                  </a:cubicBezTo>
                  <a:cubicBezTo>
                    <a:pt x="240" y="36"/>
                    <a:pt x="243" y="68"/>
                    <a:pt x="247" y="72"/>
                  </a:cubicBezTo>
                  <a:cubicBezTo>
                    <a:pt x="251" y="76"/>
                    <a:pt x="259" y="76"/>
                    <a:pt x="265" y="78"/>
                  </a:cubicBezTo>
                  <a:cubicBezTo>
                    <a:pt x="314" y="71"/>
                    <a:pt x="361" y="58"/>
                    <a:pt x="409" y="48"/>
                  </a:cubicBezTo>
                  <a:cubicBezTo>
                    <a:pt x="411" y="40"/>
                    <a:pt x="419" y="31"/>
                    <a:pt x="415" y="24"/>
                  </a:cubicBezTo>
                  <a:cubicBezTo>
                    <a:pt x="407" y="12"/>
                    <a:pt x="379" y="0"/>
                    <a:pt x="379" y="0"/>
                  </a:cubicBezTo>
                  <a:cubicBezTo>
                    <a:pt x="398" y="29"/>
                    <a:pt x="389" y="6"/>
                    <a:pt x="385" y="42"/>
                  </a:cubicBezTo>
                  <a:cubicBezTo>
                    <a:pt x="371" y="152"/>
                    <a:pt x="394" y="130"/>
                    <a:pt x="271" y="138"/>
                  </a:cubicBezTo>
                  <a:cubicBezTo>
                    <a:pt x="249" y="145"/>
                    <a:pt x="259" y="141"/>
                    <a:pt x="241" y="1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AutoShape 114"/>
            <p:cNvSpPr>
              <a:spLocks noChangeArrowheads="1"/>
            </p:cNvSpPr>
            <p:nvPr/>
          </p:nvSpPr>
          <p:spPr bwMode="gray">
            <a:xfrm>
              <a:off x="6089650" y="3516313"/>
              <a:ext cx="261938" cy="166687"/>
            </a:xfrm>
            <a:prstGeom prst="star5">
              <a:avLst/>
            </a:prstGeom>
            <a:solidFill>
              <a:srgbClr val="FFA600"/>
            </a:solidFill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pic>
          <p:nvPicPr>
            <p:cNvPr id="23" name="Picture 127" descr="MCj0412770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338" y="1582738"/>
              <a:ext cx="249237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128"/>
            <p:cNvSpPr txBox="1">
              <a:spLocks noChangeAspect="1" noChangeArrowheads="1"/>
            </p:cNvSpPr>
            <p:nvPr/>
          </p:nvSpPr>
          <p:spPr bwMode="blackGray">
            <a:xfrm>
              <a:off x="5627466" y="1582738"/>
              <a:ext cx="688296" cy="27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0083" tIns="40083" rIns="40083" bIns="40083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ГРЭС-1</a:t>
              </a:r>
              <a:endParaRPr kumimoji="0" lang="en-GB" altLang="zh-CN" sz="1000" b="1" i="0" u="none" strike="noStrike" kern="0" cap="none" spc="0" normalizeH="0" baseline="0" noProof="0" dirty="0">
                <a:ln>
                  <a:noFill/>
                </a:ln>
                <a:solidFill>
                  <a:srgbClr val="8E1602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5" name="AutoShape 131"/>
            <p:cNvSpPr>
              <a:spLocks noChangeAspect="1" noChangeArrowheads="1"/>
            </p:cNvSpPr>
            <p:nvPr/>
          </p:nvSpPr>
          <p:spPr bwMode="gray">
            <a:xfrm>
              <a:off x="4554538" y="1933575"/>
              <a:ext cx="284162" cy="184150"/>
            </a:xfrm>
            <a:prstGeom prst="star5">
              <a:avLst/>
            </a:prstGeom>
            <a:solidFill>
              <a:srgbClr val="FFA600"/>
            </a:solidFill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pic>
          <p:nvPicPr>
            <p:cNvPr id="26" name="Picture 142" descr="MCj0412770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2925" y="2097088"/>
              <a:ext cx="284163" cy="39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 Box 153"/>
            <p:cNvSpPr txBox="1">
              <a:spLocks noChangeAspect="1" noChangeArrowheads="1"/>
            </p:cNvSpPr>
            <p:nvPr/>
          </p:nvSpPr>
          <p:spPr bwMode="blackGray">
            <a:xfrm>
              <a:off x="8502650" y="2239963"/>
              <a:ext cx="1306513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0083" tIns="40083" rIns="40083" bIns="40083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Экибастузская ГРЭС-1</a:t>
              </a:r>
              <a:endParaRPr kumimoji="0" lang="en-GB" altLang="zh-CN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8" name="Text Box 148"/>
            <p:cNvSpPr txBox="1">
              <a:spLocks noChangeAspect="1" noChangeArrowheads="1"/>
            </p:cNvSpPr>
            <p:nvPr/>
          </p:nvSpPr>
          <p:spPr bwMode="blackGray">
            <a:xfrm>
              <a:off x="8502650" y="2635250"/>
              <a:ext cx="949325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0" rIns="18000" bIns="0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Угольный разрез</a:t>
              </a:r>
              <a:endParaRPr kumimoji="0" lang="en-GB" altLang="zh-CN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9" name="Oval 141"/>
            <p:cNvSpPr>
              <a:spLocks noChangeArrowheads="1"/>
            </p:cNvSpPr>
            <p:nvPr/>
          </p:nvSpPr>
          <p:spPr bwMode="auto">
            <a:xfrm>
              <a:off x="8288338" y="2667000"/>
              <a:ext cx="107950" cy="107950"/>
            </a:xfrm>
            <a:prstGeom prst="triangle">
              <a:avLst>
                <a:gd name="adj" fmla="val 50000"/>
              </a:avLst>
            </a:prstGeom>
            <a:solidFill>
              <a:srgbClr val="2B2769"/>
            </a:solidFill>
            <a:ln w="12700">
              <a:solidFill>
                <a:srgbClr val="537CAD"/>
              </a:solidFill>
              <a:miter lim="800000"/>
              <a:headEnd/>
              <a:tailEnd/>
            </a:ln>
          </p:spPr>
          <p:txBody>
            <a:bodyPr wrap="none" lIns="90000" tIns="90000" rIns="90000" bIns="90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2B2769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Oval 141"/>
            <p:cNvSpPr>
              <a:spLocks noChangeArrowheads="1"/>
            </p:cNvSpPr>
            <p:nvPr/>
          </p:nvSpPr>
          <p:spPr bwMode="auto">
            <a:xfrm>
              <a:off x="5684838" y="1914525"/>
              <a:ext cx="71437" cy="71438"/>
            </a:xfrm>
            <a:prstGeom prst="triangle">
              <a:avLst>
                <a:gd name="adj" fmla="val 50000"/>
              </a:avLst>
            </a:prstGeom>
            <a:solidFill>
              <a:srgbClr val="2B2769"/>
            </a:solidFill>
            <a:ln w="12700">
              <a:solidFill>
                <a:srgbClr val="537CAD"/>
              </a:solidFill>
              <a:miter lim="800000"/>
              <a:headEnd/>
              <a:tailEnd/>
            </a:ln>
          </p:spPr>
          <p:txBody>
            <a:bodyPr wrap="none" lIns="90000" tIns="90000" rIns="90000" bIns="90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2B2769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132"/>
            <p:cNvSpPr>
              <a:spLocks noChangeAspect="1" noChangeArrowheads="1"/>
            </p:cNvSpPr>
            <p:nvPr/>
          </p:nvSpPr>
          <p:spPr bwMode="gray">
            <a:xfrm>
              <a:off x="5897537" y="1889125"/>
              <a:ext cx="601662" cy="193674"/>
            </a:xfrm>
            <a:prstGeom prst="rect">
              <a:avLst/>
            </a:prstGeom>
            <a:solidFill>
              <a:srgbClr val="C6ED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12700" marR="0" lvl="0" indent="-1270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ea typeface="宋体" pitchFamily="2" charset="-122"/>
                </a:rPr>
                <a:t>Богатырь</a:t>
              </a:r>
              <a:r>
                <a:rPr kumimoji="0" lang="en-GB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ea typeface="宋体" pitchFamily="2" charset="-122"/>
                </a:rPr>
                <a:t> </a:t>
              </a:r>
              <a:endParaRPr kumimoji="0" lang="en-GB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8E1602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</p:grpSp>
      <p:sp>
        <p:nvSpPr>
          <p:cNvPr id="32" name="Text Box 130"/>
          <p:cNvSpPr txBox="1">
            <a:spLocks noChangeAspect="1" noChangeArrowheads="1"/>
          </p:cNvSpPr>
          <p:nvPr/>
        </p:nvSpPr>
        <p:spPr bwMode="gray">
          <a:xfrm>
            <a:off x="3751636" y="1556792"/>
            <a:ext cx="563600" cy="253900"/>
          </a:xfrm>
          <a:prstGeom prst="rect">
            <a:avLst/>
          </a:prstGeom>
          <a:solidFill>
            <a:srgbClr val="C6EDF6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2" tIns="45712" rIns="45712" bIns="4571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0" cap="none" spc="0" normalizeH="0" baseline="0" noProof="0" dirty="0">
                <a:ln>
                  <a:noFill/>
                </a:ln>
                <a:solidFill>
                  <a:srgbClr val="FFA6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rPr>
              <a:t>Астана</a:t>
            </a:r>
            <a:endParaRPr kumimoji="0" lang="en-GB" altLang="zh-CN" sz="1050" b="1" i="0" u="none" strike="noStrike" kern="0" cap="none" spc="0" normalizeH="0" baseline="0" noProof="0" dirty="0">
              <a:ln>
                <a:noFill/>
              </a:ln>
              <a:solidFill>
                <a:srgbClr val="FFA600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33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7344816" cy="792088"/>
          </a:xfrm>
        </p:spPr>
        <p:txBody>
          <a:bodyPr/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Исполнение инвестиционных программ и инвестиционных проектов за отчетный период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478" y="3361925"/>
            <a:ext cx="8705769" cy="1435225"/>
          </a:xfrm>
        </p:spPr>
        <p:txBody>
          <a:bodyPr/>
          <a:lstStyle/>
          <a:p>
            <a:pPr marL="171450" indent="-171450" algn="just">
              <a:buFont typeface="Wingdings" pitchFamily="2" charset="2"/>
              <a:buChar char="q"/>
            </a:pP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рамках текущего ремонта энергоблока №7 была выполнена замена трубопроводов теплосети (прямой, обратный), трубопровод </a:t>
            </a:r>
            <a:r>
              <a:rPr lang="ru-RU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ф325х8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мм энергоблок 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№7 от ряда Б- ряд К ось 40 (поперечные коллектора). Отклонение связано с увеличением объемов работ.</a:t>
            </a:r>
          </a:p>
        </p:txBody>
      </p:sp>
      <p:pic>
        <p:nvPicPr>
          <p:cNvPr id="4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8712968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741817"/>
              </p:ext>
            </p:extLst>
          </p:nvPr>
        </p:nvGraphicFramePr>
        <p:xfrm>
          <a:off x="179512" y="1196752"/>
          <a:ext cx="8712968" cy="2093165"/>
        </p:xfrm>
        <a:graphic>
          <a:graphicData uri="http://schemas.openxmlformats.org/drawingml/2006/table">
            <a:tbl>
              <a:tblPr/>
              <a:tblGrid>
                <a:gridCol w="720080"/>
                <a:gridCol w="3054943"/>
                <a:gridCol w="930337"/>
                <a:gridCol w="1001902"/>
                <a:gridCol w="1001902"/>
                <a:gridCol w="1001902"/>
                <a:gridCol w="1001902"/>
              </a:tblGrid>
              <a:tr h="7637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мероприятий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Ед. изм.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 инвестиционной программы (проекты),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(+/-)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0426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Замена трубопроводов теплосети (прямой, обратный), трубопровод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ф325х8мм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энергоблок №7 от ряда Б - ряд К ось 40 (поперечные коллектора)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14 073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22 173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8 100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157,56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5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16632"/>
            <a:ext cx="7128793" cy="553293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Постатейное исполнение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тарифной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сметы за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2023г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6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6AD37AE-6868-40DE-A6FB-E7AD517866AC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4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850" y="669925"/>
            <a:ext cx="8496622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922" y="116632"/>
            <a:ext cx="12255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86407"/>
              </p:ext>
            </p:extLst>
          </p:nvPr>
        </p:nvGraphicFramePr>
        <p:xfrm>
          <a:off x="323850" y="814385"/>
          <a:ext cx="8496623" cy="5422055"/>
        </p:xfrm>
        <a:graphic>
          <a:graphicData uri="http://schemas.openxmlformats.org/drawingml/2006/table">
            <a:tbl>
              <a:tblPr/>
              <a:tblGrid>
                <a:gridCol w="647750"/>
                <a:gridCol w="3310530"/>
                <a:gridCol w="890156"/>
                <a:gridCol w="919343"/>
                <a:gridCol w="919343"/>
                <a:gridCol w="817193"/>
                <a:gridCol w="496154"/>
                <a:gridCol w="496154"/>
              </a:tblGrid>
              <a:tr h="597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</a:t>
                      </a:r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п/п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показателей (тыс. тенге)*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Принято в действующей тарифной смете (приказ №91-ОД от 09.11.2022г и приказ №21-ОД от 01.03.2023г.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 сложившиеся показатели тарифной сметы за 2023г</a:t>
                      </a:r>
                    </a:p>
                  </a:txBody>
                  <a:tcPr marL="6715" marR="6715" marT="6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 на период предоставления услуг в %</a:t>
                      </a:r>
                    </a:p>
                  </a:txBody>
                  <a:tcPr marL="6715" marR="6715" marT="6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ГВС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ГВС </a:t>
                      </a:r>
                    </a:p>
                  </a:txBody>
                  <a:tcPr marL="6715" marR="6715" marT="6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ГВС </a:t>
                      </a:r>
                    </a:p>
                  </a:txBody>
                  <a:tcPr marL="6715" marR="6715" marT="6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Пар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232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 всего, в том числе: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87 518,5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145 961,3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49 393,0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Материальные затраты всего, в том числе: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64 208,93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114 829,0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35 398,66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-45%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сырье и материалы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3 981,6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432,7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129,1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-97%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топливо всего, в том числе: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54 604,73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106 065,3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32 588,30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1.2.1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уголь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53 454,33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104 299,20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31 932,37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1.2.2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мазут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980,87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1 539,77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462,80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1.2.4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дизельное топливо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169,53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226,33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193,13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ГСМ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86,73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149,67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44,16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-49%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энергия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5,00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10,63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1,95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-61%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вода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5 530,87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8 170,70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2 635,11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оплату труда всего, в том числе: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7 510,13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9 260,67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4 000,82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242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заработная плата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6 823,60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8 426,33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3 586,57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социальный налог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582,93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720,67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306,65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2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обязательное медицинское страхование (произ.персонал)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103,60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113,67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107,60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19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Амортизация производственного оборудования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3 253,33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4 612,80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2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сторонних организации производственного характера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1 226,20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2 344,63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329,13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31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затраты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11 319,87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19 527,00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5 051,57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-55%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периода всего: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1 642,90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2 140,00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727,65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32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Общие и административные расходы, всего в том числе: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885,63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893,33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366,09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-59%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заработная плата административного персонала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732,53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662,33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314,37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социальный налог( админ.персонала)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62,17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56,33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26,88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2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обязательное медицинское страхование (админ.персонал)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10,77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8,67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9,43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налоговые платежи и сборы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60,47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129,67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6,05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связи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19,70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36,33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9,36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другие расходы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757,27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1 246,67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361,56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затрат на предоставление услуг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89 161,37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148 101,33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50 120,64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 (РБА*СП)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1 281,80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654,46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-49%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19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Регулируемая база задействованных активов (РБА)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21 170,62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7 629,67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3 515,03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-83%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90 443,17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148 101,33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23 516,90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-74%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16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 (товаров, работ)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477,70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228,82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124,21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-74%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32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Тариф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189,33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647,25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189,33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63" y="71438"/>
            <a:ext cx="7133779" cy="49053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затрат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тепловой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энергии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2023 год (факт)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5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561975"/>
            <a:ext cx="848608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042" y="44624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235048"/>
              </p:ext>
            </p:extLst>
          </p:nvPr>
        </p:nvGraphicFramePr>
        <p:xfrm>
          <a:off x="1713970" y="647278"/>
          <a:ext cx="5742071" cy="584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91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3849" y="44624"/>
            <a:ext cx="7772400" cy="578495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за 2023 год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6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561975"/>
            <a:ext cx="848608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042" y="44624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24399" y="645637"/>
            <a:ext cx="8603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об исполнении показателей качества и надежности регулируемых услуг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2023 год 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7144" y="2801012"/>
            <a:ext cx="8523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достижении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показателей эффективности деятельности субъектов естественных монополий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2023 г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од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361331"/>
              </p:ext>
            </p:extLst>
          </p:nvPr>
        </p:nvGraphicFramePr>
        <p:xfrm>
          <a:off x="406399" y="1329229"/>
          <a:ext cx="8346502" cy="1403192"/>
        </p:xfrm>
        <a:graphic>
          <a:graphicData uri="http://schemas.openxmlformats.org/drawingml/2006/table">
            <a:tbl>
              <a:tblPr/>
              <a:tblGrid>
                <a:gridCol w="466258"/>
                <a:gridCol w="1916028"/>
                <a:gridCol w="825665"/>
                <a:gridCol w="1165645"/>
                <a:gridCol w="1078222"/>
                <a:gridCol w="1340491"/>
                <a:gridCol w="1554193"/>
              </a:tblGrid>
              <a:tr h="956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Показатель качества и надежности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2022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2023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2023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 соблюдения показателей надежности и качества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(обоснование) несоблюдения показателей надежности и качества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59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Внеплановые прерывания оказания услуг</a:t>
                      </a: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378818"/>
              </p:ext>
            </p:extLst>
          </p:nvPr>
        </p:nvGraphicFramePr>
        <p:xfrm>
          <a:off x="406399" y="3515934"/>
          <a:ext cx="8335667" cy="1226709"/>
        </p:xfrm>
        <a:graphic>
          <a:graphicData uri="http://schemas.openxmlformats.org/drawingml/2006/table">
            <a:tbl>
              <a:tblPr/>
              <a:tblGrid>
                <a:gridCol w="465654"/>
                <a:gridCol w="1913541"/>
                <a:gridCol w="824593"/>
                <a:gridCol w="1164132"/>
                <a:gridCol w="1076821"/>
                <a:gridCol w="1338751"/>
                <a:gridCol w="1552175"/>
              </a:tblGrid>
              <a:tr h="7666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Показатель эффективности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2022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2023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2023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 соблюдения показателей надежности и качества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(обоснование) несоблюдения показателей надежности и качества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53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0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расход условного топлива на отпуск т/э, кг/Гкал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64,79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85" marR="7185" marT="7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85" marR="7185" marT="7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5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7344816" cy="792088"/>
          </a:xfrm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Основные финансово-экономические показатели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по регулируемой деятельности за 2023 г.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97152"/>
            <a:ext cx="8712968" cy="744488"/>
          </a:xfrm>
        </p:spPr>
        <p:txBody>
          <a:bodyPr/>
          <a:lstStyle/>
          <a:p>
            <a:pPr marL="171450" indent="-171450" algn="just">
              <a:buFont typeface="Wingdings" pitchFamily="2" charset="2"/>
              <a:buChar char="q"/>
            </a:pP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Наличие значительных отклонений фактических данных от тарифной 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сметы по отпуску </a:t>
            </a:r>
            <a:r>
              <a:rPr lang="ru-RU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ГВС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объясняется тем, 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что объемы заложены по проектным данным. Снижение объема потребления от потребителей связано с тем, 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что завод ТОО «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EkibastuzFerroAlloys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не введен в эксплуатацию в 2023 году и уменьшением объема потребления тепловой энергии тепличного комплекса 1 ТОО «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Greenhouse-Qaztomat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».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Наличие отклонений фактических данных от тарифной сметы по отпуску 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пара объясняется тем, что за 2023 год у потребителей не было производственной необходимости в потреблении данной услуги.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8712968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96428"/>
              </p:ext>
            </p:extLst>
          </p:nvPr>
        </p:nvGraphicFramePr>
        <p:xfrm>
          <a:off x="180594" y="1140182"/>
          <a:ext cx="8711885" cy="3584961"/>
        </p:xfrm>
        <a:graphic>
          <a:graphicData uri="http://schemas.openxmlformats.org/drawingml/2006/table">
            <a:tbl>
              <a:tblPr/>
              <a:tblGrid>
                <a:gridCol w="718998"/>
                <a:gridCol w="1953253"/>
                <a:gridCol w="740546"/>
                <a:gridCol w="1006024"/>
                <a:gridCol w="995544"/>
                <a:gridCol w="824380"/>
                <a:gridCol w="824380"/>
                <a:gridCol w="824380"/>
                <a:gridCol w="824380"/>
              </a:tblGrid>
              <a:tr h="9316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</a:t>
                      </a: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показателей (тыс. тенге)*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Принято в действующей тарифной смете (приказ №91-ОД от 09.11.2022г и приказ №21-ОД от 01.03.2023г.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Фактически сложившиеся показатели за 2023г.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Отклонение, в 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91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Горячая вода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Горячая вода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Горячая вода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377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тепловой энергии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90 443,17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148 101,33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23 516,90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3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расходов: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89 161,37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148 101,33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50 120,64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566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производство товаров/предоставление регулируемых услуг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87 518,47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145 961,33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49 392,99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3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периода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1 642,90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2 140,00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727,65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Прибыль / (убыток)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1 281,80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- 26 603,74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77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тыс.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477,70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228,82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124,21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Тариф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Тенге/Гкал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189,33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647,25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189,33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66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1" y="237329"/>
            <a:ext cx="7054850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Объемы предоставленных регулируемых услуг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202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год.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8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1052736"/>
            <a:ext cx="8414072" cy="7576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0" y="345280"/>
            <a:ext cx="12255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 2"/>
          <p:cNvSpPr txBox="1">
            <a:spLocks/>
          </p:cNvSpPr>
          <p:nvPr/>
        </p:nvSpPr>
        <p:spPr bwMode="auto">
          <a:xfrm>
            <a:off x="539552" y="3861048"/>
            <a:ext cx="8280920" cy="10081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" panose="05000000000000000000" pitchFamily="2" charset="2"/>
              <a:buChar char="q"/>
              <a:defRPr/>
            </a:pPr>
            <a:r>
              <a:rPr lang="ru-RU" sz="900" dirty="0">
                <a:latin typeface="Arial" pitchFamily="34" charset="0"/>
                <a:cs typeface="Arial" pitchFamily="34" charset="0"/>
              </a:rPr>
              <a:t>Наличие значительных отклонений фактических данных от тарифной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сметы по отпуску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ГВС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объясняется тем, что в тарифной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смете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объемы заложены по проектным данным. Снижение объема потребления от потребителей связано с тем, что завод ТОО «</a:t>
            </a:r>
            <a:r>
              <a:rPr lang="ru-RU" sz="900" dirty="0" err="1">
                <a:latin typeface="Arial" pitchFamily="34" charset="0"/>
                <a:cs typeface="Arial" pitchFamily="34" charset="0"/>
              </a:rPr>
              <a:t>EkibastuzFerroAlloys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» не введен в эксплуатацию в 2023 году и уменьшением объема потребления тепловой энергии тепличного комплекса 1 ТОО «</a:t>
            </a:r>
            <a:r>
              <a:rPr lang="ru-RU" sz="900" dirty="0" err="1">
                <a:latin typeface="Arial" pitchFamily="34" charset="0"/>
                <a:cs typeface="Arial" pitchFamily="34" charset="0"/>
              </a:rPr>
              <a:t>Greenhouse-Qaztomat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».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" panose="05000000000000000000" pitchFamily="2" charset="2"/>
              <a:buChar char="q"/>
              <a:defRPr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Наличие отклонений фактических данных от тарифной сметы по отпуску пара объясняется тем, что за 2023 год у потребителей не было производственной необходимости в потреблении.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None/>
              <a:defRPr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None/>
              <a:defRPr/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72827"/>
              </p:ext>
            </p:extLst>
          </p:nvPr>
        </p:nvGraphicFramePr>
        <p:xfrm>
          <a:off x="415720" y="1183181"/>
          <a:ext cx="8404751" cy="2580517"/>
        </p:xfrm>
        <a:graphic>
          <a:graphicData uri="http://schemas.openxmlformats.org/drawingml/2006/table">
            <a:tbl>
              <a:tblPr/>
              <a:tblGrid>
                <a:gridCol w="3004152"/>
                <a:gridCol w="820572"/>
                <a:gridCol w="1189200"/>
                <a:gridCol w="1060638"/>
                <a:gridCol w="867794"/>
                <a:gridCol w="771373"/>
                <a:gridCol w="691022"/>
              </a:tblGrid>
              <a:tr h="7380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организации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Принято в действующей тарифной смете (приказ №91-ОД от 09.11.2022г и приказ №21-ОД от 01.03.2023г.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Фактически сложившиеся показатели за 2023г.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Отклонение, в 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Горячая вода,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Горячая вода,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Горячая вода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Пар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Greenhause.kz"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206 842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45 260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118 850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ТОО «Темиржолсу-Павлодар»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185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ТОО «ЭнергоСпецСтрой»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15 248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5 262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ТОО «Завод МВИ»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507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ТОО "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EkibastuzFerroAlloys"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28 672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KBI Energy Group"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84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96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251 030,44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45 766,67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124 208,15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400" y="167250"/>
            <a:ext cx="6827664" cy="792087"/>
          </a:xfrm>
        </p:spPr>
        <p:txBody>
          <a:bodyPr/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Работа с потребителями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908720"/>
            <a:ext cx="828040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640"/>
            <a:ext cx="1219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406400" y="1181206"/>
            <a:ext cx="8249443" cy="3255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ru-RU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Основные цели и задачи деятельности по предоставлению регулируемых </a:t>
            </a:r>
            <a:r>
              <a:rPr lang="ru-RU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 (товаров, работ</a:t>
            </a:r>
            <a:r>
              <a:rPr lang="ru-RU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): 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качественное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бесперебойное предоставление услуг по производству, передаче, распределению и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снабжению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тепловой </a:t>
            </a:r>
            <a:r>
              <a:rPr lang="en-US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энергией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1" algn="just">
              <a:buFont typeface="Wingdings" pitchFamily="2" charset="2"/>
              <a:buChar char="q"/>
            </a:pP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удовлетворенности потребителей качеством предоставляемых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услуг;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Потребителями регулируемых услуг Товарищества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являлись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юридических лица, работа с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которыми проводится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согласно заключенным договорам на оказание услуг по снабжению тепловой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энергией.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Претензий по поводу недобросовестного исполнения договорных обязательств за отчетный период не поступало.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41861</TotalTime>
  <Words>1838</Words>
  <Application>Microsoft Office PowerPoint</Application>
  <PresentationFormat>Экран (4:3)</PresentationFormat>
  <Paragraphs>516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맑은 고딕</vt:lpstr>
      <vt:lpstr>ＭＳ Ｐゴシック</vt:lpstr>
      <vt:lpstr>宋体</vt:lpstr>
      <vt:lpstr>Arial</vt:lpstr>
      <vt:lpstr>Calibri</vt:lpstr>
      <vt:lpstr>Times New Roman</vt:lpstr>
      <vt:lpstr>Wingdings</vt:lpstr>
      <vt:lpstr>Wingdings 2</vt:lpstr>
      <vt:lpstr>Тема Office</vt:lpstr>
      <vt:lpstr>Ежегодный отчет о деятельности  ТОО «Экибастузская ГРЭС-1 им.Б.Нуржанова» по предоставлению регулируемых услуг по производству, передаче, распределению и снабжению тепловой энергией  перед потребителями и иными заинтересованными лицами за   2023 год.</vt:lpstr>
      <vt:lpstr>Общая информация</vt:lpstr>
      <vt:lpstr>Исполнение инвестиционных программ и инвестиционных проектов за отчетный период</vt:lpstr>
      <vt:lpstr> Постатейное исполнение тарифной сметы за 2023г. </vt:lpstr>
      <vt:lpstr>Структура затрат по тепловой энергии за 2023 год (факт)</vt:lpstr>
      <vt:lpstr> Информация за 2023 год</vt:lpstr>
      <vt:lpstr>Основные финансово-экономические показатели по регулируемой деятельности за 2023 г.</vt:lpstr>
      <vt:lpstr>Объемы предоставленных регулируемых услуг за 2023 год.</vt:lpstr>
      <vt:lpstr>  Работа с потребителями </vt:lpstr>
      <vt:lpstr> Перспективы деятельности (планы развития), в том числе, возможные изменения тарифов на регулируемые услуги 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вариантов строительства  Балхашской ТЭС и ПГУ на газе</dc:title>
  <dc:creator>Шунаева Салтанат</dc:creator>
  <cp:lastModifiedBy>Макпал Байсарина</cp:lastModifiedBy>
  <cp:revision>919</cp:revision>
  <cp:lastPrinted>2017-04-18T03:49:19Z</cp:lastPrinted>
  <dcterms:created xsi:type="dcterms:W3CDTF">2013-04-27T06:24:27Z</dcterms:created>
  <dcterms:modified xsi:type="dcterms:W3CDTF">2024-04-11T12:02:06Z</dcterms:modified>
</cp:coreProperties>
</file>